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0" d="100"/>
          <a:sy n="140" d="100"/>
        </p:scale>
        <p:origin x="696" y="10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cd8aac78b4_0_1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cd8aac78b4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cd8aac78b4_0_1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cd8aac78b4_0_1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cd8aac78b4_0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cd8aac78b4_0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cd8aac78b4_0_1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cd8aac78b4_0_1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cd8aac78b4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cd8aac78b4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cd8aac78b4_0_1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cd8aac78b4_0_1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cd8aac78b4_0_1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cd8aac78b4_0_1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cd8aac78b4_0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cd8aac78b4_0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cd8aac78b4_0_1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cd8aac78b4_0_1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cd8aac78b4_0_1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cd8aac78b4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cd8aac78b4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cd8aac78b4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cd8aac78b4_0_1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cd8aac78b4_0_1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cd8aac78b4_0_2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cd8aac78b4_0_2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cd8aac78b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cd8aac78b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cd8aac78b4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cd8aac78b4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cd8aac78b4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cd8aac78b4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cd8aac78b4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cd8aac78b4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cd8aac78b4_0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cd8aac78b4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cd8aac78b4_0_1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cd8aac78b4_0_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cd8aac78b4_0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cd8aac78b4_0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s://mecc.gov.md/ro/content/siguranta-copiilor-internet"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 Id="rId5" Type="http://schemas.openxmlformats.org/officeDocument/2006/relationships/hyperlink" Target="https://drive.google.com/file/d/1dqNQgVDScL3SA7Yd3n-b6LdXFF7tvG-U/view?usp=sharing" TargetMode="External"/><Relationship Id="rId4" Type="http://schemas.openxmlformats.org/officeDocument/2006/relationships/hyperlink" Target="https://drive.google.com/file/d/18uzHUUZrLUp0qdShIyY-1NWRZU9Q2f0d/view?usp=sharin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mecc.gov.md/sites/default/files/repere_inv_mixta.pdf"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hyperlink" Target="https://mecc.gov.md/sites/default/files/img20201007_13332167.pdf"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mecc.gov.md/sites/default/files/standarde_cadre_didactice.pdf"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hyperlink" Target="https://mecc.gov.md/sites/default/files/cnc4_finalcompetente_digitale_profesori_22iulie2015_1.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1125575"/>
            <a:ext cx="8520600" cy="20526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ru" b="1">
                <a:latin typeface="Courier New"/>
                <a:ea typeface="Courier New"/>
                <a:cs typeface="Courier New"/>
                <a:sym typeface="Courier New"/>
              </a:rPr>
              <a:t>SECURITATEA ONLINE</a:t>
            </a:r>
            <a:endParaRPr b="1">
              <a:latin typeface="Courier New"/>
              <a:ea typeface="Courier New"/>
              <a:cs typeface="Courier New"/>
              <a:sym typeface="Courier New"/>
            </a:endParaRPr>
          </a:p>
        </p:txBody>
      </p:sp>
      <p:sp>
        <p:nvSpPr>
          <p:cNvPr id="55" name="Google Shape;55;p13"/>
          <p:cNvSpPr txBox="1">
            <a:spLocks noGrp="1"/>
          </p:cNvSpPr>
          <p:nvPr>
            <p:ph type="subTitle" idx="1"/>
          </p:nvPr>
        </p:nvSpPr>
        <p:spPr>
          <a:xfrm>
            <a:off x="311700" y="2834125"/>
            <a:ext cx="8520600" cy="2261100"/>
          </a:xfrm>
          <a:prstGeom prst="rect">
            <a:avLst/>
          </a:prstGeom>
        </p:spPr>
        <p:txBody>
          <a:bodyPr spcFirstLastPara="1" wrap="square" lIns="91425" tIns="91425" rIns="91425" bIns="91425" anchor="t" anchorCtr="0">
            <a:normAutofit fontScale="77500" lnSpcReduction="20000"/>
          </a:bodyPr>
          <a:lstStyle/>
          <a:p>
            <a:pPr marL="0" lvl="0" indent="0" algn="ctr" rtl="0">
              <a:spcBef>
                <a:spcPts val="0"/>
              </a:spcBef>
              <a:spcAft>
                <a:spcPts val="0"/>
              </a:spcAft>
              <a:buNone/>
            </a:pPr>
            <a:r>
              <a:rPr lang="ru" sz="5200">
                <a:solidFill>
                  <a:schemeClr val="dk1"/>
                </a:solidFill>
                <a:latin typeface="Times New Roman"/>
                <a:ea typeface="Times New Roman"/>
                <a:cs typeface="Times New Roman"/>
                <a:sym typeface="Times New Roman"/>
              </a:rPr>
              <a:t>Ședința online cu directorii adjuncți </a:t>
            </a:r>
            <a:endParaRPr sz="5200">
              <a:solidFill>
                <a:schemeClr val="dk1"/>
              </a:solidFill>
              <a:latin typeface="Times New Roman"/>
              <a:ea typeface="Times New Roman"/>
              <a:cs typeface="Times New Roman"/>
              <a:sym typeface="Times New Roman"/>
            </a:endParaRPr>
          </a:p>
          <a:p>
            <a:pPr marL="0" lvl="0" indent="0" algn="ctr" rtl="0">
              <a:spcBef>
                <a:spcPts val="0"/>
              </a:spcBef>
              <a:spcAft>
                <a:spcPts val="0"/>
              </a:spcAft>
              <a:buNone/>
            </a:pPr>
            <a:r>
              <a:rPr lang="ru" sz="5200">
                <a:solidFill>
                  <a:schemeClr val="dk1"/>
                </a:solidFill>
                <a:latin typeface="Times New Roman"/>
                <a:ea typeface="Times New Roman"/>
                <a:cs typeface="Times New Roman"/>
                <a:sym typeface="Times New Roman"/>
              </a:rPr>
              <a:t>pe instruire și educație </a:t>
            </a:r>
            <a:endParaRPr sz="5200">
              <a:solidFill>
                <a:schemeClr val="dk1"/>
              </a:solidFill>
              <a:latin typeface="Times New Roman"/>
              <a:ea typeface="Times New Roman"/>
              <a:cs typeface="Times New Roman"/>
              <a:sym typeface="Times New Roman"/>
            </a:endParaRPr>
          </a:p>
          <a:p>
            <a:pPr marL="0" lvl="0" indent="0" algn="ctr" rtl="0">
              <a:spcBef>
                <a:spcPts val="0"/>
              </a:spcBef>
              <a:spcAft>
                <a:spcPts val="0"/>
              </a:spcAft>
              <a:buNone/>
            </a:pPr>
            <a:endParaRPr sz="5200">
              <a:solidFill>
                <a:schemeClr val="dk1"/>
              </a:solidFill>
              <a:latin typeface="Times New Roman"/>
              <a:ea typeface="Times New Roman"/>
              <a:cs typeface="Times New Roman"/>
              <a:sym typeface="Times New Roman"/>
            </a:endParaRPr>
          </a:p>
          <a:p>
            <a:pPr marL="0" lvl="0" indent="0" algn="ctr" rtl="0">
              <a:spcBef>
                <a:spcPts val="0"/>
              </a:spcBef>
              <a:spcAft>
                <a:spcPts val="0"/>
              </a:spcAft>
              <a:buClr>
                <a:schemeClr val="dk1"/>
              </a:buClr>
              <a:buSzPts val="770"/>
              <a:buFont typeface="Arial"/>
              <a:buNone/>
            </a:pPr>
            <a:r>
              <a:rPr lang="ru" sz="5200">
                <a:solidFill>
                  <a:schemeClr val="dk1"/>
                </a:solidFill>
                <a:latin typeface="Times New Roman"/>
                <a:ea typeface="Times New Roman"/>
                <a:cs typeface="Times New Roman"/>
                <a:sym typeface="Times New Roman"/>
              </a:rPr>
              <a:t>15.04.2021</a:t>
            </a:r>
            <a:endParaRPr sz="5200">
              <a:solidFill>
                <a:schemeClr val="dk1"/>
              </a:solidFill>
              <a:latin typeface="Times New Roman"/>
              <a:ea typeface="Times New Roman"/>
              <a:cs typeface="Times New Roman"/>
              <a:sym typeface="Times New Roman"/>
            </a:endParaRPr>
          </a:p>
          <a:p>
            <a:pPr marL="0" lvl="0" indent="0" algn="ctr" rtl="0">
              <a:spcBef>
                <a:spcPts val="0"/>
              </a:spcBef>
              <a:spcAft>
                <a:spcPts val="0"/>
              </a:spcAft>
              <a:buNone/>
            </a:pPr>
            <a:endParaRPr>
              <a:latin typeface="Times New Roman"/>
              <a:ea typeface="Times New Roman"/>
              <a:cs typeface="Times New Roman"/>
              <a:sym typeface="Times New Roman"/>
            </a:endParaRPr>
          </a:p>
        </p:txBody>
      </p:sp>
      <p:pic>
        <p:nvPicPr>
          <p:cNvPr id="56" name="Google Shape;56;p13"/>
          <p:cNvPicPr preferRelativeResize="0"/>
          <p:nvPr/>
        </p:nvPicPr>
        <p:blipFill>
          <a:blip r:embed="rId3">
            <a:alphaModFix/>
          </a:blip>
          <a:stretch>
            <a:fillRect/>
          </a:stretch>
        </p:blipFill>
        <p:spPr>
          <a:xfrm>
            <a:off x="0" y="0"/>
            <a:ext cx="9144000" cy="762000"/>
          </a:xfrm>
          <a:prstGeom prst="rect">
            <a:avLst/>
          </a:prstGeom>
          <a:noFill/>
          <a:ln>
            <a:noFill/>
          </a:ln>
        </p:spPr>
      </p:pic>
      <p:sp>
        <p:nvSpPr>
          <p:cNvPr id="57" name="Google Shape;57;p13"/>
          <p:cNvSpPr txBox="1"/>
          <p:nvPr/>
        </p:nvSpPr>
        <p:spPr>
          <a:xfrm>
            <a:off x="1717200" y="564325"/>
            <a:ext cx="5562600" cy="477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ru" sz="1900" b="1">
                <a:solidFill>
                  <a:srgbClr val="0B5394"/>
                </a:solidFill>
              </a:rPr>
              <a:t>DIRECȚIA ÎNVĂȚĂMÂNT, TINERET ȘI SPORT</a:t>
            </a:r>
            <a:endParaRPr sz="1900" b="1">
              <a:solidFill>
                <a:srgbClr val="0B5394"/>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ru">
                <a:latin typeface="Times New Roman"/>
                <a:ea typeface="Times New Roman"/>
                <a:cs typeface="Times New Roman"/>
                <a:sym typeface="Times New Roman"/>
              </a:rPr>
              <a:t>Ordinul MECC nr. 1131 din 13.10.2020</a:t>
            </a:r>
            <a:endParaRPr>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110" name="Google Shape;110;p22"/>
          <p:cNvSpPr txBox="1">
            <a:spLocks noGrp="1"/>
          </p:cNvSpPr>
          <p:nvPr>
            <p:ph type="body" idx="1"/>
          </p:nvPr>
        </p:nvSpPr>
        <p:spPr>
          <a:xfrm>
            <a:off x="311700" y="1152475"/>
            <a:ext cx="8520600" cy="3416400"/>
          </a:xfrm>
          <a:prstGeom prst="rect">
            <a:avLst/>
          </a:prstGeom>
          <a:solidFill>
            <a:schemeClr val="lt1"/>
          </a:solidFill>
        </p:spPr>
        <p:txBody>
          <a:bodyPr spcFirstLastPara="1" wrap="square" lIns="91425" tIns="91425" rIns="91425" bIns="91425" anchor="t" anchorCtr="0">
            <a:normAutofit/>
          </a:bodyPr>
          <a:lstStyle/>
          <a:p>
            <a:pPr marL="0" lvl="0" indent="0" algn="l" rtl="0">
              <a:spcBef>
                <a:spcPts val="0"/>
              </a:spcBef>
              <a:spcAft>
                <a:spcPts val="0"/>
              </a:spcAft>
              <a:buNone/>
            </a:pPr>
            <a:r>
              <a:rPr lang="ru" sz="1700" b="1">
                <a:solidFill>
                  <a:schemeClr val="dk1"/>
                </a:solidFill>
                <a:latin typeface="Times New Roman"/>
                <a:ea typeface="Times New Roman"/>
                <a:cs typeface="Times New Roman"/>
                <a:sym typeface="Times New Roman"/>
              </a:rPr>
              <a:t>Atenție la :</a:t>
            </a:r>
            <a:endParaRPr sz="1700" b="1">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r>
              <a:rPr lang="ru" sz="1700">
                <a:solidFill>
                  <a:schemeClr val="dk1"/>
                </a:solidFill>
                <a:latin typeface="Times New Roman"/>
                <a:ea typeface="Times New Roman"/>
                <a:cs typeface="Times New Roman"/>
                <a:sym typeface="Times New Roman"/>
              </a:rPr>
              <a:t>Anexa nr. 1 - Neticheta: Normele de bază  ale netichetei sunt cele aplicate zi de zi pe internet şi se stabilesc pentru a avea o comunicare eficienta  unii cu ceilalţi. </a:t>
            </a:r>
            <a:endParaRPr sz="1700">
              <a:solidFill>
                <a:schemeClr val="dk1"/>
              </a:solidFill>
              <a:latin typeface="Times New Roman"/>
              <a:ea typeface="Times New Roman"/>
              <a:cs typeface="Times New Roman"/>
              <a:sym typeface="Times New Roman"/>
            </a:endParaRPr>
          </a:p>
          <a:p>
            <a:pPr marL="0" lvl="0" indent="0" algn="l" rtl="0">
              <a:spcBef>
                <a:spcPts val="1200"/>
              </a:spcBef>
              <a:spcAft>
                <a:spcPts val="1200"/>
              </a:spcAft>
              <a:buNone/>
            </a:pPr>
            <a:r>
              <a:rPr lang="ru" sz="1700">
                <a:solidFill>
                  <a:schemeClr val="dk1"/>
                </a:solidFill>
                <a:latin typeface="Times New Roman"/>
                <a:ea typeface="Times New Roman"/>
                <a:cs typeface="Times New Roman"/>
                <a:sym typeface="Times New Roman"/>
              </a:rPr>
              <a:t>Anexa nr. 2 - Ghid : Cum programăm lecții pentru un semestru, utilizând Google Meet? </a:t>
            </a:r>
            <a:endParaRPr sz="1700">
              <a:solidFill>
                <a:schemeClr val="dk1"/>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3"/>
          <p:cNvSpPr txBox="1">
            <a:spLocks noGrp="1"/>
          </p:cNvSpPr>
          <p:nvPr>
            <p:ph type="title"/>
          </p:nvPr>
        </p:nvSpPr>
        <p:spPr>
          <a:xfrm>
            <a:off x="311700" y="1416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1069 din 06.10.2020</a:t>
            </a:r>
            <a:endParaRPr>
              <a:latin typeface="Times New Roman"/>
              <a:ea typeface="Times New Roman"/>
              <a:cs typeface="Times New Roman"/>
              <a:sym typeface="Times New Roman"/>
            </a:endParaRPr>
          </a:p>
        </p:txBody>
      </p:sp>
      <p:sp>
        <p:nvSpPr>
          <p:cNvPr id="116" name="Google Shape;116;p23"/>
          <p:cNvSpPr txBox="1">
            <a:spLocks noGrp="1"/>
          </p:cNvSpPr>
          <p:nvPr>
            <p:ph type="body" idx="1"/>
          </p:nvPr>
        </p:nvSpPr>
        <p:spPr>
          <a:xfrm>
            <a:off x="87150" y="714300"/>
            <a:ext cx="8969700" cy="3854700"/>
          </a:xfrm>
          <a:prstGeom prst="rect">
            <a:avLst/>
          </a:prstGeom>
        </p:spPr>
        <p:txBody>
          <a:bodyPr spcFirstLastPara="1" wrap="square" lIns="91425" tIns="91425" rIns="91425" bIns="91425" anchor="t" anchorCtr="0">
            <a:normAutofit/>
          </a:bodyPr>
          <a:lstStyle/>
          <a:p>
            <a:pPr marL="0" marR="0" lvl="0" indent="0" algn="l" rtl="0">
              <a:spcBef>
                <a:spcPts val="98"/>
              </a:spcBef>
              <a:spcAft>
                <a:spcPts val="0"/>
              </a:spcAft>
              <a:buNone/>
            </a:pPr>
            <a:r>
              <a:rPr lang="ru" sz="1400" b="1">
                <a:solidFill>
                  <a:schemeClr val="dk1"/>
                </a:solidFill>
                <a:latin typeface="Times New Roman"/>
                <a:ea typeface="Times New Roman"/>
                <a:cs typeface="Times New Roman"/>
                <a:sym typeface="Times New Roman"/>
              </a:rPr>
              <a:t>Cadrele didactice vor forma elevilor claselor I-XII atitudini şi deprinderi de comportament responsabil online în cadrul următoarelor discipline: </a:t>
            </a:r>
            <a:endParaRPr sz="1400" b="1">
              <a:solidFill>
                <a:schemeClr val="dk1"/>
              </a:solidFill>
              <a:latin typeface="Times New Roman"/>
              <a:ea typeface="Times New Roman"/>
              <a:cs typeface="Times New Roman"/>
              <a:sym typeface="Times New Roman"/>
            </a:endParaRPr>
          </a:p>
          <a:p>
            <a:pPr marL="457200" marR="0" lvl="0" indent="-317500" algn="l" rtl="0">
              <a:spcBef>
                <a:spcPts val="98"/>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Educația tehnologică, aria curriculară Tehnologii, Modulul Educația digitală, conform Curriculumului;</a:t>
            </a:r>
            <a:endParaRPr sz="1400">
              <a:solidFill>
                <a:schemeClr val="dk1"/>
              </a:solidFill>
              <a:latin typeface="Times New Roman"/>
              <a:ea typeface="Times New Roman"/>
              <a:cs typeface="Times New Roman"/>
              <a:sym typeface="Times New Roman"/>
            </a:endParaRPr>
          </a:p>
          <a:p>
            <a:pPr marL="457200" marR="0" lvl="0" indent="-317500" algn="l" rtl="0">
              <a:spcBef>
                <a:spcPts val="0"/>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Dezvoltare personală, aria curriculară Consiliere și dezvoltare personală, modulul Securitatea personală, conform Curriculumului; </a:t>
            </a:r>
            <a:endParaRPr sz="1400">
              <a:solidFill>
                <a:schemeClr val="dk1"/>
              </a:solidFill>
              <a:latin typeface="Times New Roman"/>
              <a:ea typeface="Times New Roman"/>
              <a:cs typeface="Times New Roman"/>
              <a:sym typeface="Times New Roman"/>
            </a:endParaRPr>
          </a:p>
          <a:p>
            <a:pPr marL="457200" marR="0" lvl="0" indent="-317500" algn="l" rtl="0">
              <a:spcBef>
                <a:spcPts val="98"/>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Disciplina opţională Educația pentru Media, Modulul Multimedia și noile medii în viața copilului, Consumatorul avizat și noile media şi Mediul virtual și efectele acestuia, conform Curriculumului.</a:t>
            </a:r>
            <a:endParaRPr sz="1400">
              <a:solidFill>
                <a:schemeClr val="dk1"/>
              </a:solidFill>
              <a:latin typeface="Times New Roman"/>
              <a:ea typeface="Times New Roman"/>
              <a:cs typeface="Times New Roman"/>
              <a:sym typeface="Times New Roman"/>
            </a:endParaRPr>
          </a:p>
          <a:p>
            <a:pPr marL="0" marR="0" lvl="0" indent="0" algn="l" rtl="0">
              <a:lnSpc>
                <a:spcPct val="115000"/>
              </a:lnSpc>
              <a:spcBef>
                <a:spcPts val="1000"/>
              </a:spcBef>
              <a:spcAft>
                <a:spcPts val="0"/>
              </a:spcAft>
              <a:buNone/>
            </a:pPr>
            <a:r>
              <a:rPr lang="ru" sz="1400" b="1">
                <a:solidFill>
                  <a:schemeClr val="dk1"/>
                </a:solidFill>
                <a:latin typeface="Times New Roman"/>
                <a:ea typeface="Times New Roman"/>
                <a:cs typeface="Times New Roman"/>
                <a:sym typeface="Times New Roman"/>
              </a:rPr>
              <a:t>Dirigintele va realiza următoarele activităţi: </a:t>
            </a:r>
            <a:endParaRPr sz="1400" b="1">
              <a:solidFill>
                <a:schemeClr val="dk1"/>
              </a:solidFill>
              <a:latin typeface="Times New Roman"/>
              <a:ea typeface="Times New Roman"/>
              <a:cs typeface="Times New Roman"/>
              <a:sym typeface="Times New Roman"/>
            </a:endParaRPr>
          </a:p>
          <a:p>
            <a:pPr marL="0" marR="0" lvl="0" indent="0" algn="l" rtl="0">
              <a:lnSpc>
                <a:spcPct val="115000"/>
              </a:lnSpc>
              <a:spcBef>
                <a:spcPts val="98"/>
              </a:spcBef>
              <a:spcAft>
                <a:spcPts val="0"/>
              </a:spcAft>
              <a:buNone/>
            </a:pPr>
            <a:r>
              <a:rPr lang="ru" sz="1400">
                <a:solidFill>
                  <a:schemeClr val="dk1"/>
                </a:solidFill>
                <a:latin typeface="Times New Roman"/>
                <a:ea typeface="Times New Roman"/>
                <a:cs typeface="Times New Roman"/>
                <a:sym typeface="Times New Roman"/>
              </a:rPr>
              <a:t>a. În cazul în care nu predă disciplina Dezvoltare personală, realizează </a:t>
            </a:r>
            <a:r>
              <a:rPr lang="ru" sz="1400" u="sng">
                <a:solidFill>
                  <a:schemeClr val="dk1"/>
                </a:solidFill>
                <a:latin typeface="Times New Roman"/>
                <a:ea typeface="Times New Roman"/>
                <a:cs typeface="Times New Roman"/>
                <a:sym typeface="Times New Roman"/>
              </a:rPr>
              <a:t>cel puțin o dată pe lună o activitate despre siguranța online</a:t>
            </a:r>
            <a:r>
              <a:rPr lang="ru" sz="1400">
                <a:solidFill>
                  <a:schemeClr val="dk1"/>
                </a:solidFill>
                <a:latin typeface="Times New Roman"/>
                <a:ea typeface="Times New Roman"/>
                <a:cs typeface="Times New Roman"/>
                <a:sym typeface="Times New Roman"/>
              </a:rPr>
              <a:t> cu elevii conform planul de activitate anual al instituţiei de învățământ, în acord cu particularitățile educaționale ale clasei, cu specificul vârstei şi cu interesele/solicitările elevilor, în colaborare cu alte instituţii şi organizaţii.</a:t>
            </a:r>
            <a:endParaRPr sz="1400">
              <a:solidFill>
                <a:schemeClr val="dk1"/>
              </a:solidFill>
              <a:latin typeface="Times New Roman"/>
              <a:ea typeface="Times New Roman"/>
              <a:cs typeface="Times New Roman"/>
              <a:sym typeface="Times New Roman"/>
            </a:endParaRPr>
          </a:p>
          <a:p>
            <a:pPr marL="0" marR="0" lvl="0" indent="0" algn="l" rtl="0">
              <a:lnSpc>
                <a:spcPct val="115000"/>
              </a:lnSpc>
              <a:spcBef>
                <a:spcPts val="98"/>
              </a:spcBef>
              <a:spcAft>
                <a:spcPts val="0"/>
              </a:spcAft>
              <a:buNone/>
            </a:pPr>
            <a:endParaRPr sz="1400">
              <a:solidFill>
                <a:schemeClr val="dk1"/>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4"/>
          <p:cNvSpPr txBox="1">
            <a:spLocks noGrp="1"/>
          </p:cNvSpPr>
          <p:nvPr>
            <p:ph type="title"/>
          </p:nvPr>
        </p:nvSpPr>
        <p:spPr>
          <a:xfrm>
            <a:off x="311700" y="1416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1069 din 06.10.2020</a:t>
            </a:r>
            <a:endParaRPr>
              <a:latin typeface="Times New Roman"/>
              <a:ea typeface="Times New Roman"/>
              <a:cs typeface="Times New Roman"/>
              <a:sym typeface="Times New Roman"/>
            </a:endParaRPr>
          </a:p>
        </p:txBody>
      </p:sp>
      <p:sp>
        <p:nvSpPr>
          <p:cNvPr id="122" name="Google Shape;122;p24"/>
          <p:cNvSpPr txBox="1">
            <a:spLocks noGrp="1"/>
          </p:cNvSpPr>
          <p:nvPr>
            <p:ph type="body" idx="1"/>
          </p:nvPr>
        </p:nvSpPr>
        <p:spPr>
          <a:xfrm>
            <a:off x="87150" y="758700"/>
            <a:ext cx="8969700" cy="3854700"/>
          </a:xfrm>
          <a:prstGeom prst="rect">
            <a:avLst/>
          </a:prstGeom>
        </p:spPr>
        <p:txBody>
          <a:bodyPr spcFirstLastPara="1" wrap="square" lIns="91425" tIns="91425" rIns="91425" bIns="91425" anchor="t" anchorCtr="0">
            <a:normAutofit/>
          </a:bodyPr>
          <a:lstStyle/>
          <a:p>
            <a:pPr marL="0" marR="0" lvl="0" indent="0" algn="l" rtl="0">
              <a:lnSpc>
                <a:spcPct val="115000"/>
              </a:lnSpc>
              <a:spcBef>
                <a:spcPts val="98"/>
              </a:spcBef>
              <a:spcAft>
                <a:spcPts val="0"/>
              </a:spcAft>
              <a:buNone/>
            </a:pPr>
            <a:r>
              <a:rPr lang="ru" sz="1500" b="1" dirty="0">
                <a:solidFill>
                  <a:schemeClr val="tx1"/>
                </a:solidFill>
                <a:latin typeface="Times New Roman"/>
                <a:ea typeface="Times New Roman"/>
                <a:cs typeface="Times New Roman"/>
                <a:sym typeface="Times New Roman"/>
              </a:rPr>
              <a:t>Dirigintele va realiza următoarele activităţi: </a:t>
            </a:r>
            <a:endParaRPr sz="1500" b="1" dirty="0">
              <a:solidFill>
                <a:schemeClr val="tx1"/>
              </a:solidFill>
              <a:latin typeface="Times New Roman"/>
              <a:ea typeface="Times New Roman"/>
              <a:cs typeface="Times New Roman"/>
              <a:sym typeface="Times New Roman"/>
            </a:endParaRPr>
          </a:p>
          <a:p>
            <a:pPr marL="0" marR="0" lvl="0" indent="0" algn="l" rtl="0">
              <a:lnSpc>
                <a:spcPct val="115000"/>
              </a:lnSpc>
              <a:spcBef>
                <a:spcPts val="98"/>
              </a:spcBef>
              <a:spcAft>
                <a:spcPts val="0"/>
              </a:spcAft>
              <a:buNone/>
            </a:pPr>
            <a:r>
              <a:rPr lang="ru" sz="1500" dirty="0">
                <a:solidFill>
                  <a:schemeClr val="tx1"/>
                </a:solidFill>
                <a:latin typeface="Times New Roman"/>
                <a:ea typeface="Times New Roman"/>
                <a:cs typeface="Times New Roman"/>
                <a:sym typeface="Times New Roman"/>
              </a:rPr>
              <a:t>b. La şedinţele cu părinții, în funcție de specificul de vârstă al copiilor, discută despre: </a:t>
            </a:r>
            <a:endParaRPr sz="1500" dirty="0">
              <a:solidFill>
                <a:schemeClr val="tx1"/>
              </a:solidFill>
              <a:latin typeface="Times New Roman"/>
              <a:ea typeface="Times New Roman"/>
              <a:cs typeface="Times New Roman"/>
              <a:sym typeface="Times New Roman"/>
            </a:endParaRPr>
          </a:p>
          <a:p>
            <a:pPr marL="457200" marR="0" lvl="0" indent="-323850" algn="l" rtl="0">
              <a:spcBef>
                <a:spcPts val="216"/>
              </a:spcBef>
              <a:spcAft>
                <a:spcPts val="0"/>
              </a:spcAft>
              <a:buClr>
                <a:schemeClr val="dk1"/>
              </a:buClr>
              <a:buSzPts val="1500"/>
              <a:buFont typeface="Times New Roman"/>
              <a:buAutoNum type="arabicPeriod"/>
            </a:pPr>
            <a:r>
              <a:rPr lang="ru" sz="1500" dirty="0">
                <a:solidFill>
                  <a:schemeClr val="tx1"/>
                </a:solidFill>
                <a:latin typeface="Times New Roman"/>
                <a:ea typeface="Times New Roman"/>
                <a:cs typeface="Times New Roman"/>
                <a:sym typeface="Times New Roman"/>
              </a:rPr>
              <a:t>comportamentele copiilor în mediul online în funcție de vârstă și posibilele riscuri asociate acestora;</a:t>
            </a:r>
            <a:endParaRPr sz="1500" dirty="0">
              <a:solidFill>
                <a:schemeClr val="tx1"/>
              </a:solidFill>
              <a:latin typeface="Times New Roman"/>
              <a:ea typeface="Times New Roman"/>
              <a:cs typeface="Times New Roman"/>
              <a:sym typeface="Times New Roman"/>
            </a:endParaRPr>
          </a:p>
          <a:p>
            <a:pPr marL="457200" marR="0" lvl="0" indent="-323850" algn="l" rtl="0">
              <a:spcBef>
                <a:spcPts val="0"/>
              </a:spcBef>
              <a:spcAft>
                <a:spcPts val="0"/>
              </a:spcAft>
              <a:buClr>
                <a:schemeClr val="dk1"/>
              </a:buClr>
              <a:buSzPts val="1500"/>
              <a:buFont typeface="Times New Roman"/>
              <a:buAutoNum type="arabicPeriod"/>
            </a:pPr>
            <a:r>
              <a:rPr lang="ru" sz="1500" dirty="0">
                <a:solidFill>
                  <a:schemeClr val="tx1"/>
                </a:solidFill>
                <a:latin typeface="Times New Roman"/>
                <a:ea typeface="Times New Roman"/>
                <a:cs typeface="Times New Roman"/>
                <a:sym typeface="Times New Roman"/>
              </a:rPr>
              <a:t>importanța comunicării prietenoase a părinților cu copiii despre interese în mediul online, conținuturi publicate sau/şi distribuite, prieteniile în mediul online; </a:t>
            </a:r>
            <a:endParaRPr sz="1500" dirty="0">
              <a:solidFill>
                <a:schemeClr val="tx1"/>
              </a:solidFill>
              <a:latin typeface="Times New Roman"/>
              <a:ea typeface="Times New Roman"/>
              <a:cs typeface="Times New Roman"/>
              <a:sym typeface="Times New Roman"/>
            </a:endParaRPr>
          </a:p>
          <a:p>
            <a:pPr marL="457200" marR="0" lvl="0" indent="-323850" algn="l" rtl="0">
              <a:spcBef>
                <a:spcPts val="0"/>
              </a:spcBef>
              <a:spcAft>
                <a:spcPts val="0"/>
              </a:spcAft>
              <a:buClr>
                <a:srgbClr val="FF0000"/>
              </a:buClr>
              <a:buSzPts val="1500"/>
              <a:buFont typeface="Times New Roman"/>
              <a:buAutoNum type="arabicPeriod"/>
            </a:pPr>
            <a:r>
              <a:rPr lang="ru" sz="1500" dirty="0">
                <a:solidFill>
                  <a:schemeClr val="tx1"/>
                </a:solidFill>
                <a:latin typeface="Times New Roman"/>
                <a:ea typeface="Times New Roman"/>
                <a:cs typeface="Times New Roman"/>
                <a:sym typeface="Times New Roman"/>
              </a:rPr>
              <a:t>observarea comportamentului copilului şi a posibilelor semne că acesta ar putea trece printr-o situație neplăcută în mediul online</a:t>
            </a:r>
            <a:r>
              <a:rPr lang="ru" sz="1500" i="1" dirty="0">
                <a:solidFill>
                  <a:schemeClr val="tx1"/>
                </a:solidFill>
                <a:latin typeface="Times New Roman"/>
                <a:ea typeface="Times New Roman"/>
                <a:cs typeface="Times New Roman"/>
                <a:sym typeface="Times New Roman"/>
              </a:rPr>
              <a:t>/</a:t>
            </a:r>
            <a:r>
              <a:rPr lang="ru" sz="1500" dirty="0">
                <a:solidFill>
                  <a:schemeClr val="tx1"/>
                </a:solidFill>
                <a:latin typeface="Times New Roman"/>
                <a:ea typeface="Times New Roman"/>
                <a:cs typeface="Times New Roman"/>
                <a:sym typeface="Times New Roman"/>
              </a:rPr>
              <a:t>abuz în mediul online; !!!</a:t>
            </a:r>
            <a:endParaRPr sz="1500" dirty="0">
              <a:solidFill>
                <a:schemeClr val="tx1"/>
              </a:solidFill>
              <a:latin typeface="Times New Roman"/>
              <a:ea typeface="Times New Roman"/>
              <a:cs typeface="Times New Roman"/>
              <a:sym typeface="Times New Roman"/>
            </a:endParaRPr>
          </a:p>
          <a:p>
            <a:pPr marL="457200" marR="0" lvl="0" indent="-323850" algn="l" rtl="0">
              <a:spcBef>
                <a:spcPts val="0"/>
              </a:spcBef>
              <a:spcAft>
                <a:spcPts val="0"/>
              </a:spcAft>
              <a:buClr>
                <a:srgbClr val="FF0000"/>
              </a:buClr>
              <a:buSzPts val="1500"/>
              <a:buFont typeface="Times New Roman"/>
              <a:buAutoNum type="arabicPeriod"/>
            </a:pPr>
            <a:r>
              <a:rPr lang="ru" sz="1500" dirty="0">
                <a:solidFill>
                  <a:schemeClr val="tx1"/>
                </a:solidFill>
                <a:latin typeface="Times New Roman"/>
                <a:ea typeface="Times New Roman"/>
                <a:cs typeface="Times New Roman"/>
                <a:sym typeface="Times New Roman"/>
              </a:rPr>
              <a:t>resurse şi informații despre siguranţa online, precum şi instrumente pentru a cere consiliere şi ajutor în cazul existenței unei situații sau situații suspecte de abuz a copilului în mediul online. </a:t>
            </a:r>
            <a:endParaRPr sz="1500" dirty="0">
              <a:solidFill>
                <a:schemeClr val="tx1"/>
              </a:solidFill>
              <a:latin typeface="Times New Roman"/>
              <a:ea typeface="Times New Roman"/>
              <a:cs typeface="Times New Roman"/>
              <a:sym typeface="Times New Roman"/>
            </a:endParaRPr>
          </a:p>
          <a:p>
            <a:pPr marL="0" marR="0" lvl="0" indent="0" algn="l" rtl="0">
              <a:spcBef>
                <a:spcPts val="216"/>
              </a:spcBef>
              <a:spcAft>
                <a:spcPts val="0"/>
              </a:spcAft>
              <a:buNone/>
            </a:pPr>
            <a:r>
              <a:rPr lang="ru" sz="1500" dirty="0">
                <a:solidFill>
                  <a:schemeClr val="tx1"/>
                </a:solidFill>
                <a:latin typeface="Times New Roman"/>
                <a:ea typeface="Times New Roman"/>
                <a:cs typeface="Times New Roman"/>
                <a:sym typeface="Times New Roman"/>
              </a:rPr>
              <a:t>c. În contextul procesului educațional la distanţă, monitorizează c</a:t>
            </a:r>
            <a:r>
              <a:rPr lang="ru" sz="1500" u="sng" dirty="0">
                <a:solidFill>
                  <a:schemeClr val="tx1"/>
                </a:solidFill>
                <a:latin typeface="Times New Roman"/>
                <a:ea typeface="Times New Roman"/>
                <a:cs typeface="Times New Roman"/>
                <a:sym typeface="Times New Roman"/>
              </a:rPr>
              <a:t>omportamentul elevilor în timpul activităților școlare și extrașcolare în mediul virtual;</a:t>
            </a:r>
            <a:endParaRPr sz="1500" u="sng" dirty="0">
              <a:solidFill>
                <a:schemeClr val="tx1"/>
              </a:solidFill>
              <a:latin typeface="Times New Roman"/>
              <a:ea typeface="Times New Roman"/>
              <a:cs typeface="Times New Roman"/>
              <a:sym typeface="Times New Roman"/>
            </a:endParaRPr>
          </a:p>
          <a:p>
            <a:pPr marL="0" marR="0" lvl="0" indent="0" algn="l" rtl="0">
              <a:spcBef>
                <a:spcPts val="216"/>
              </a:spcBef>
              <a:spcAft>
                <a:spcPts val="0"/>
              </a:spcAft>
              <a:buClr>
                <a:schemeClr val="dk1"/>
              </a:buClr>
              <a:buSzPts val="1100"/>
              <a:buFont typeface="Arial"/>
              <a:buNone/>
            </a:pPr>
            <a:r>
              <a:rPr lang="ru" sz="1500" dirty="0">
                <a:solidFill>
                  <a:schemeClr val="tx1"/>
                </a:solidFill>
                <a:latin typeface="Times New Roman"/>
                <a:ea typeface="Times New Roman"/>
                <a:cs typeface="Times New Roman"/>
                <a:sym typeface="Times New Roman"/>
              </a:rPr>
              <a:t> d. </a:t>
            </a:r>
            <a:r>
              <a:rPr lang="ru" sz="1500" u="sng" dirty="0">
                <a:solidFill>
                  <a:schemeClr val="tx1"/>
                </a:solidFill>
                <a:latin typeface="Times New Roman"/>
                <a:ea typeface="Times New Roman"/>
                <a:cs typeface="Times New Roman"/>
                <a:sym typeface="Times New Roman"/>
              </a:rPr>
              <a:t>Observă sistematic bunăstarea copilului online, evaluează, planifică şi realizează intervenţia primară; </a:t>
            </a:r>
            <a:endParaRPr sz="1500" u="sng" dirty="0">
              <a:solidFill>
                <a:schemeClr val="tx1"/>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ru">
                <a:latin typeface="Times New Roman"/>
                <a:ea typeface="Times New Roman"/>
                <a:cs typeface="Times New Roman"/>
                <a:sym typeface="Times New Roman"/>
              </a:rPr>
              <a:t>Ordinul MECC nr. 1069 din 06.10.2020</a:t>
            </a:r>
            <a:endParaRPr>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128" name="Google Shape;128;p25"/>
          <p:cNvSpPr txBox="1">
            <a:spLocks noGrp="1"/>
          </p:cNvSpPr>
          <p:nvPr>
            <p:ph type="body" idx="1"/>
          </p:nvPr>
        </p:nvSpPr>
        <p:spPr>
          <a:xfrm>
            <a:off x="311700" y="1152475"/>
            <a:ext cx="8672700" cy="3990900"/>
          </a:xfrm>
          <a:prstGeom prst="rect">
            <a:avLst/>
          </a:prstGeom>
        </p:spPr>
        <p:txBody>
          <a:bodyPr spcFirstLastPara="1" wrap="square" lIns="91425" tIns="91425" rIns="91425" bIns="91425" anchor="t" anchorCtr="0">
            <a:noAutofit/>
          </a:bodyPr>
          <a:lstStyle/>
          <a:p>
            <a:pPr marL="0" marR="0" lvl="0" indent="0" algn="l" rtl="0">
              <a:spcBef>
                <a:spcPts val="216"/>
              </a:spcBef>
              <a:spcAft>
                <a:spcPts val="0"/>
              </a:spcAft>
              <a:buClr>
                <a:schemeClr val="dk1"/>
              </a:buClr>
              <a:buSzPts val="1100"/>
              <a:buFont typeface="Arial"/>
              <a:buNone/>
            </a:pPr>
            <a:r>
              <a:rPr lang="ru" sz="1600">
                <a:solidFill>
                  <a:schemeClr val="dk1"/>
                </a:solidFill>
                <a:latin typeface="Times New Roman"/>
                <a:ea typeface="Times New Roman"/>
                <a:cs typeface="Times New Roman"/>
                <a:sym typeface="Times New Roman"/>
              </a:rPr>
              <a:t>1.6. Cadrele didactice care desfăşoară activități didactice la distanţă, inclusiv online, prin intermediul unei sau mai multor platforme web, trebuie să întreprindă următoarele acţiuni în vederea prevenirii diferitor tipuri de riscuri online pentru bunăstarea copilului: </a:t>
            </a:r>
            <a:endParaRPr sz="1600">
              <a:solidFill>
                <a:schemeClr val="dk1"/>
              </a:solidFill>
              <a:latin typeface="Times New Roman"/>
              <a:ea typeface="Times New Roman"/>
              <a:cs typeface="Times New Roman"/>
              <a:sym typeface="Times New Roman"/>
            </a:endParaRPr>
          </a:p>
          <a:p>
            <a:pPr marL="0" marR="0" lvl="0" indent="0" algn="l" rtl="0">
              <a:spcBef>
                <a:spcPts val="1008"/>
              </a:spcBef>
              <a:spcAft>
                <a:spcPts val="0"/>
              </a:spcAft>
              <a:buClr>
                <a:schemeClr val="dk1"/>
              </a:buClr>
              <a:buSzPts val="1100"/>
              <a:buFont typeface="Arial"/>
              <a:buNone/>
            </a:pPr>
            <a:r>
              <a:rPr lang="ru" sz="1600">
                <a:solidFill>
                  <a:schemeClr val="dk1"/>
                </a:solidFill>
                <a:latin typeface="Times New Roman"/>
                <a:ea typeface="Times New Roman"/>
                <a:cs typeface="Times New Roman"/>
                <a:sym typeface="Times New Roman"/>
              </a:rPr>
              <a:t>a. Să organizeze </a:t>
            </a:r>
            <a:r>
              <a:rPr lang="ru" sz="1600" u="sng">
                <a:solidFill>
                  <a:schemeClr val="dk1"/>
                </a:solidFill>
                <a:latin typeface="Times New Roman"/>
                <a:ea typeface="Times New Roman"/>
                <a:cs typeface="Times New Roman"/>
                <a:sym typeface="Times New Roman"/>
              </a:rPr>
              <a:t>o dată pe lună discuții cu elevii despre siguranţa lor online și să analizeze studii de caz</a:t>
            </a:r>
            <a:r>
              <a:rPr lang="ru" sz="1600">
                <a:solidFill>
                  <a:schemeClr val="dk1"/>
                </a:solidFill>
                <a:latin typeface="Times New Roman"/>
                <a:ea typeface="Times New Roman"/>
                <a:cs typeface="Times New Roman"/>
                <a:sym typeface="Times New Roman"/>
              </a:rPr>
              <a:t> cu referire la situaţii de abuz în mediul online care pot avea loc atât în activități online personale, cât şi în activităţi legate de procesul educațional, cum ar fi: </a:t>
            </a:r>
            <a:endParaRPr sz="1600">
              <a:solidFill>
                <a:schemeClr val="dk1"/>
              </a:solidFill>
              <a:latin typeface="Times New Roman"/>
              <a:ea typeface="Times New Roman"/>
              <a:cs typeface="Times New Roman"/>
              <a:sym typeface="Times New Roman"/>
            </a:endParaRPr>
          </a:p>
          <a:p>
            <a:pPr marL="457200" marR="332232" lvl="0" indent="-330200" algn="l" rtl="0">
              <a:spcBef>
                <a:spcPts val="120"/>
              </a:spcBef>
              <a:spcAft>
                <a:spcPts val="0"/>
              </a:spcAft>
              <a:buClr>
                <a:schemeClr val="dk1"/>
              </a:buClr>
              <a:buSzPts val="1600"/>
              <a:buFont typeface="Times New Roman"/>
              <a:buChar char="➢"/>
            </a:pPr>
            <a:r>
              <a:rPr lang="ru" sz="1600">
                <a:solidFill>
                  <a:schemeClr val="dk1"/>
                </a:solidFill>
                <a:latin typeface="Times New Roman"/>
                <a:ea typeface="Times New Roman"/>
                <a:cs typeface="Times New Roman"/>
                <a:sym typeface="Times New Roman"/>
              </a:rPr>
              <a:t>hărţuire online din partea semenilor cunoscuți sau alte persoane necunoscute; </a:t>
            </a:r>
            <a:endParaRPr sz="1600">
              <a:solidFill>
                <a:schemeClr val="dk1"/>
              </a:solidFill>
              <a:latin typeface="Times New Roman"/>
              <a:ea typeface="Times New Roman"/>
              <a:cs typeface="Times New Roman"/>
              <a:sym typeface="Times New Roman"/>
            </a:endParaRPr>
          </a:p>
          <a:p>
            <a:pPr marL="457200" marR="347162" lvl="0" indent="-330200" algn="l" rtl="0">
              <a:spcBef>
                <a:spcPts val="0"/>
              </a:spcBef>
              <a:spcAft>
                <a:spcPts val="0"/>
              </a:spcAft>
              <a:buClr>
                <a:schemeClr val="dk1"/>
              </a:buClr>
              <a:buSzPts val="1600"/>
              <a:buFont typeface="Times New Roman"/>
              <a:buChar char="➢"/>
            </a:pPr>
            <a:r>
              <a:rPr lang="ru" sz="1600">
                <a:solidFill>
                  <a:schemeClr val="dk1"/>
                </a:solidFill>
                <a:latin typeface="Times New Roman"/>
                <a:ea typeface="Times New Roman"/>
                <a:cs typeface="Times New Roman"/>
                <a:sym typeface="Times New Roman"/>
              </a:rPr>
              <a:t>expunere la conţinuturi cu caracter sexual sau/şi violent din partea semenilor  cunoscuți sau alte persoane necunoscute; </a:t>
            </a:r>
            <a:endParaRPr sz="1600">
              <a:solidFill>
                <a:schemeClr val="dk1"/>
              </a:solidFill>
              <a:latin typeface="Times New Roman"/>
              <a:ea typeface="Times New Roman"/>
              <a:cs typeface="Times New Roman"/>
              <a:sym typeface="Times New Roman"/>
            </a:endParaRPr>
          </a:p>
          <a:p>
            <a:pPr marL="457200" marR="347162" lvl="0" indent="-330200" algn="l" rtl="0">
              <a:spcBef>
                <a:spcPts val="0"/>
              </a:spcBef>
              <a:spcAft>
                <a:spcPts val="0"/>
              </a:spcAft>
              <a:buClr>
                <a:schemeClr val="dk1"/>
              </a:buClr>
              <a:buSzPts val="1600"/>
              <a:buFont typeface="Times New Roman"/>
              <a:buChar char="➢"/>
            </a:pPr>
            <a:r>
              <a:rPr lang="ru" sz="1600">
                <a:solidFill>
                  <a:schemeClr val="dk1"/>
                </a:solidFill>
                <a:latin typeface="Times New Roman"/>
                <a:ea typeface="Times New Roman"/>
                <a:cs typeface="Times New Roman"/>
                <a:sym typeface="Times New Roman"/>
              </a:rPr>
              <a:t>șantaj și manipulare din partea persoanelor cunoscute sau necunoscute; </a:t>
            </a:r>
            <a:endParaRPr sz="1600">
              <a:solidFill>
                <a:schemeClr val="dk1"/>
              </a:solidFill>
              <a:latin typeface="Times New Roman"/>
              <a:ea typeface="Times New Roman"/>
              <a:cs typeface="Times New Roman"/>
              <a:sym typeface="Times New Roman"/>
            </a:endParaRPr>
          </a:p>
          <a:p>
            <a:pPr marL="457200" marR="347162" lvl="0" indent="-330200" algn="l" rtl="0">
              <a:spcBef>
                <a:spcPts val="0"/>
              </a:spcBef>
              <a:spcAft>
                <a:spcPts val="0"/>
              </a:spcAft>
              <a:buClr>
                <a:schemeClr val="dk1"/>
              </a:buClr>
              <a:buSzPts val="1600"/>
              <a:buFont typeface="Times New Roman"/>
              <a:buChar char="➢"/>
            </a:pPr>
            <a:r>
              <a:rPr lang="ru" sz="1600">
                <a:solidFill>
                  <a:schemeClr val="dk1"/>
                </a:solidFill>
                <a:latin typeface="Times New Roman"/>
                <a:ea typeface="Times New Roman"/>
                <a:cs typeface="Times New Roman"/>
                <a:sym typeface="Times New Roman"/>
              </a:rPr>
              <a:t>impunerea copilului la diferite tipuri de acţiuni cu caracter sexual în mediul online. </a:t>
            </a:r>
            <a:endParaRPr sz="1600">
              <a:solidFill>
                <a:schemeClr val="dk1"/>
              </a:solidFill>
              <a:latin typeface="Times New Roman"/>
              <a:ea typeface="Times New Roman"/>
              <a:cs typeface="Times New Roman"/>
              <a:sym typeface="Times New Roman"/>
            </a:endParaRPr>
          </a:p>
          <a:p>
            <a:pPr marL="0" lvl="0" indent="0" algn="l" rtl="0">
              <a:spcBef>
                <a:spcPts val="0"/>
              </a:spcBef>
              <a:spcAft>
                <a:spcPts val="1200"/>
              </a:spcAft>
              <a:buNone/>
            </a:pPr>
            <a:endParaRPr sz="1600">
              <a:solidFill>
                <a:schemeClr val="dk1"/>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6"/>
          <p:cNvSpPr txBox="1">
            <a:spLocks noGrp="1"/>
          </p:cNvSpPr>
          <p:nvPr>
            <p:ph type="title"/>
          </p:nvPr>
        </p:nvSpPr>
        <p:spPr>
          <a:xfrm>
            <a:off x="311700" y="-34000"/>
            <a:ext cx="8520600" cy="899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1069 din 06.10.2020</a:t>
            </a:r>
            <a:endParaRPr>
              <a:latin typeface="Times New Roman"/>
              <a:ea typeface="Times New Roman"/>
              <a:cs typeface="Times New Roman"/>
              <a:sym typeface="Times New Roman"/>
            </a:endParaRPr>
          </a:p>
          <a:p>
            <a:pPr marL="133285" marR="0" lvl="0" indent="-123986" algn="just" rtl="0">
              <a:lnSpc>
                <a:spcPct val="115000"/>
              </a:lnSpc>
              <a:spcBef>
                <a:spcPts val="879"/>
              </a:spcBef>
              <a:spcAft>
                <a:spcPts val="0"/>
              </a:spcAft>
              <a:buClr>
                <a:schemeClr val="dk1"/>
              </a:buClr>
              <a:buSzPct val="78571"/>
              <a:buFont typeface="Arial"/>
              <a:buNone/>
            </a:pPr>
            <a:r>
              <a:rPr lang="ru" sz="1400">
                <a:latin typeface="Times New Roman"/>
                <a:ea typeface="Times New Roman"/>
                <a:cs typeface="Times New Roman"/>
                <a:sym typeface="Times New Roman"/>
              </a:rPr>
              <a:t>3.5. În condițiile procesului educaţional la distanţă, dirigintele examinează toate cazurile suspecte de violenţă faţă de copil în mediul virtual şi, în funcţie de situaţia identificată, va aplica următoarele strategii de intervenție, conform scenariilor descrise mai jos: </a:t>
            </a:r>
            <a:endParaRPr>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134" name="Google Shape;134;p26"/>
          <p:cNvSpPr txBox="1">
            <a:spLocks noGrp="1"/>
          </p:cNvSpPr>
          <p:nvPr>
            <p:ph type="body" idx="1"/>
          </p:nvPr>
        </p:nvSpPr>
        <p:spPr>
          <a:xfrm>
            <a:off x="103600" y="1161925"/>
            <a:ext cx="8903100" cy="3870600"/>
          </a:xfrm>
          <a:prstGeom prst="rect">
            <a:avLst/>
          </a:prstGeom>
        </p:spPr>
        <p:txBody>
          <a:bodyPr spcFirstLastPara="1" wrap="square" lIns="91425" tIns="91425" rIns="91425" bIns="91425" anchor="t" anchorCtr="0">
            <a:noAutofit/>
          </a:bodyPr>
          <a:lstStyle/>
          <a:p>
            <a:pPr marL="331664" marR="0" lvl="0" indent="-325465" algn="just" rtl="0">
              <a:spcBef>
                <a:spcPts val="73"/>
              </a:spcBef>
              <a:spcAft>
                <a:spcPts val="0"/>
              </a:spcAft>
              <a:buNone/>
            </a:pPr>
            <a:r>
              <a:rPr lang="ru" sz="1400" i="1">
                <a:solidFill>
                  <a:schemeClr val="dk1"/>
                </a:solidFill>
                <a:latin typeface="Times New Roman"/>
                <a:ea typeface="Times New Roman"/>
                <a:cs typeface="Times New Roman"/>
                <a:sym typeface="Times New Roman"/>
              </a:rPr>
              <a:t>Cadrul didactic observă sau este informat de către elevi despre conectarea unor persoane străine, neidentificate pe platforma web</a:t>
            </a:r>
            <a:r>
              <a:rPr lang="ru" sz="1400" i="1" u="sng">
                <a:solidFill>
                  <a:schemeClr val="dk1"/>
                </a:solidFill>
                <a:latin typeface="Times New Roman"/>
                <a:ea typeface="Times New Roman"/>
                <a:cs typeface="Times New Roman"/>
                <a:sym typeface="Times New Roman"/>
              </a:rPr>
              <a:t> </a:t>
            </a:r>
            <a:r>
              <a:rPr lang="ru" sz="1400">
                <a:solidFill>
                  <a:schemeClr val="dk1"/>
                </a:solidFill>
                <a:latin typeface="Times New Roman"/>
                <a:ea typeface="Times New Roman"/>
                <a:cs typeface="Times New Roman"/>
                <a:sym typeface="Times New Roman"/>
              </a:rPr>
              <a:t>De exemplu: </a:t>
            </a:r>
            <a:endParaRPr sz="1400">
              <a:solidFill>
                <a:schemeClr val="dk1"/>
              </a:solidFill>
              <a:latin typeface="Times New Roman"/>
              <a:ea typeface="Times New Roman"/>
              <a:cs typeface="Times New Roman"/>
              <a:sym typeface="Times New Roman"/>
            </a:endParaRPr>
          </a:p>
          <a:p>
            <a:pPr marL="457200" marR="0" lvl="0" indent="-317500" algn="just" rtl="0">
              <a:spcBef>
                <a:spcPts val="73"/>
              </a:spcBef>
              <a:spcAft>
                <a:spcPts val="0"/>
              </a:spcAft>
              <a:buClr>
                <a:schemeClr val="dk1"/>
              </a:buClr>
              <a:buSzPts val="1400"/>
              <a:buFont typeface="Times New Roman"/>
              <a:buChar char="●"/>
            </a:pPr>
            <a:r>
              <a:rPr lang="ru" sz="1400">
                <a:solidFill>
                  <a:schemeClr val="dk1"/>
                </a:solidFill>
                <a:latin typeface="Times New Roman"/>
                <a:ea typeface="Times New Roman"/>
                <a:cs typeface="Times New Roman"/>
                <a:sym typeface="Times New Roman"/>
              </a:rPr>
              <a:t>O persoană necunoscută de către elev s a conectat la activitatea didactică pe platformă; </a:t>
            </a:r>
            <a:endParaRPr sz="1400">
              <a:solidFill>
                <a:schemeClr val="dk1"/>
              </a:solidFill>
              <a:latin typeface="Times New Roman"/>
              <a:ea typeface="Times New Roman"/>
              <a:cs typeface="Times New Roman"/>
              <a:sym typeface="Times New Roman"/>
            </a:endParaRPr>
          </a:p>
          <a:p>
            <a:pPr marL="457200" marR="0" lvl="0" indent="-317500" algn="just" rtl="0">
              <a:spcBef>
                <a:spcPts val="0"/>
              </a:spcBef>
              <a:spcAft>
                <a:spcPts val="0"/>
              </a:spcAft>
              <a:buClr>
                <a:schemeClr val="dk1"/>
              </a:buClr>
              <a:buSzPts val="1400"/>
              <a:buFont typeface="Times New Roman"/>
              <a:buChar char="●"/>
            </a:pPr>
            <a:r>
              <a:rPr lang="ru" sz="1400">
                <a:solidFill>
                  <a:schemeClr val="dk1"/>
                </a:solidFill>
                <a:latin typeface="Times New Roman"/>
                <a:ea typeface="Times New Roman"/>
                <a:cs typeface="Times New Roman"/>
                <a:sym typeface="Times New Roman"/>
              </a:rPr>
              <a:t>În chat-ul platformei apar comentarii de la un utilizator neidentificat; </a:t>
            </a:r>
            <a:endParaRPr sz="1400">
              <a:solidFill>
                <a:schemeClr val="dk1"/>
              </a:solidFill>
              <a:latin typeface="Times New Roman"/>
              <a:ea typeface="Times New Roman"/>
              <a:cs typeface="Times New Roman"/>
              <a:sym typeface="Times New Roman"/>
            </a:endParaRPr>
          </a:p>
          <a:p>
            <a:pPr marL="457200" marR="0" lvl="0" indent="-317500" algn="just" rtl="0">
              <a:spcBef>
                <a:spcPts val="0"/>
              </a:spcBef>
              <a:spcAft>
                <a:spcPts val="0"/>
              </a:spcAft>
              <a:buClr>
                <a:schemeClr val="dk1"/>
              </a:buClr>
              <a:buSzPts val="1400"/>
              <a:buFont typeface="Times New Roman"/>
              <a:buChar char="●"/>
            </a:pPr>
            <a:r>
              <a:rPr lang="ru" sz="1400">
                <a:solidFill>
                  <a:schemeClr val="dk1"/>
                </a:solidFill>
                <a:latin typeface="Times New Roman"/>
                <a:ea typeface="Times New Roman"/>
                <a:cs typeface="Times New Roman"/>
                <a:sym typeface="Times New Roman"/>
              </a:rPr>
              <a:t>Elevul a primit un link de acces pentru activitatea didactică de la un utilizator pe care nu îl poate recunoaște; </a:t>
            </a:r>
            <a:endParaRPr sz="1400">
              <a:solidFill>
                <a:schemeClr val="dk1"/>
              </a:solidFill>
              <a:latin typeface="Times New Roman"/>
              <a:ea typeface="Times New Roman"/>
              <a:cs typeface="Times New Roman"/>
              <a:sym typeface="Times New Roman"/>
            </a:endParaRPr>
          </a:p>
          <a:p>
            <a:pPr marL="457200" marR="0" lvl="0" indent="-317500" algn="just" rtl="0">
              <a:spcBef>
                <a:spcPts val="0"/>
              </a:spcBef>
              <a:spcAft>
                <a:spcPts val="0"/>
              </a:spcAft>
              <a:buClr>
                <a:schemeClr val="dk1"/>
              </a:buClr>
              <a:buSzPts val="1400"/>
              <a:buFont typeface="Times New Roman"/>
              <a:buChar char="●"/>
            </a:pPr>
            <a:r>
              <a:rPr lang="ru" sz="1400">
                <a:solidFill>
                  <a:schemeClr val="dk1"/>
                </a:solidFill>
                <a:latin typeface="Times New Roman"/>
                <a:ea typeface="Times New Roman"/>
                <a:cs typeface="Times New Roman"/>
                <a:sym typeface="Times New Roman"/>
              </a:rPr>
              <a:t>Un utilizator necunoscut solicită accesul la lecţia desfăşurată de către profesor pe platformă; </a:t>
            </a:r>
            <a:endParaRPr sz="1400">
              <a:solidFill>
                <a:schemeClr val="dk1"/>
              </a:solidFill>
              <a:latin typeface="Times New Roman"/>
              <a:ea typeface="Times New Roman"/>
              <a:cs typeface="Times New Roman"/>
              <a:sym typeface="Times New Roman"/>
            </a:endParaRPr>
          </a:p>
          <a:p>
            <a:pPr marL="457200" marR="0" lvl="0" indent="-317500" algn="just" rtl="0">
              <a:spcBef>
                <a:spcPts val="0"/>
              </a:spcBef>
              <a:spcAft>
                <a:spcPts val="0"/>
              </a:spcAft>
              <a:buClr>
                <a:schemeClr val="dk1"/>
              </a:buClr>
              <a:buSzPts val="1400"/>
              <a:buFont typeface="Times New Roman"/>
              <a:buChar char="●"/>
            </a:pPr>
            <a:r>
              <a:rPr lang="ru" sz="1400">
                <a:solidFill>
                  <a:schemeClr val="dk1"/>
                </a:solidFill>
                <a:latin typeface="Times New Roman"/>
                <a:ea typeface="Times New Roman"/>
                <a:cs typeface="Times New Roman"/>
                <a:sym typeface="Times New Roman"/>
              </a:rPr>
              <a:t>Sarcinile didactice încărcate pe platforma web sunt şterse sau blocate; în clasa virtuală sunt identificate fişiere care nu par să aparțină elevilor etc. </a:t>
            </a:r>
            <a:endParaRPr sz="1400">
              <a:solidFill>
                <a:schemeClr val="dk1"/>
              </a:solidFill>
              <a:latin typeface="Times New Roman"/>
              <a:ea typeface="Times New Roman"/>
              <a:cs typeface="Times New Roman"/>
              <a:sym typeface="Times New Roman"/>
            </a:endParaRPr>
          </a:p>
          <a:p>
            <a:pPr marL="114687" marR="0" lvl="0" indent="92989" algn="l" rtl="0">
              <a:spcBef>
                <a:spcPts val="976"/>
              </a:spcBef>
              <a:spcAft>
                <a:spcPts val="0"/>
              </a:spcAft>
              <a:buNone/>
            </a:pPr>
            <a:r>
              <a:rPr lang="ru" sz="1400" i="1">
                <a:solidFill>
                  <a:schemeClr val="dk1"/>
                </a:solidFill>
                <a:latin typeface="Times New Roman"/>
                <a:ea typeface="Times New Roman"/>
                <a:cs typeface="Times New Roman"/>
                <a:sym typeface="Times New Roman"/>
              </a:rPr>
              <a:t>Cadrul didactic:</a:t>
            </a:r>
            <a:endParaRPr sz="1400" i="1">
              <a:solidFill>
                <a:schemeClr val="dk1"/>
              </a:solidFill>
              <a:latin typeface="Times New Roman"/>
              <a:ea typeface="Times New Roman"/>
              <a:cs typeface="Times New Roman"/>
              <a:sym typeface="Times New Roman"/>
            </a:endParaRPr>
          </a:p>
          <a:p>
            <a:pPr marL="114687" marR="0" lvl="0" indent="92989" algn="l" rtl="0">
              <a:spcBef>
                <a:spcPts val="0"/>
              </a:spcBef>
              <a:spcAft>
                <a:spcPts val="0"/>
              </a:spcAft>
              <a:buNone/>
            </a:pPr>
            <a:r>
              <a:rPr lang="ru" sz="1400" i="1">
                <a:solidFill>
                  <a:schemeClr val="dk1"/>
                </a:solidFill>
                <a:latin typeface="Times New Roman"/>
                <a:ea typeface="Times New Roman"/>
                <a:cs typeface="Times New Roman"/>
                <a:sym typeface="Times New Roman"/>
              </a:rPr>
              <a:t> </a:t>
            </a:r>
            <a:r>
              <a:rPr lang="ru" sz="1400">
                <a:solidFill>
                  <a:schemeClr val="dk1"/>
                </a:solidFill>
                <a:latin typeface="Times New Roman"/>
                <a:ea typeface="Times New Roman"/>
                <a:cs typeface="Times New Roman"/>
                <a:sym typeface="Times New Roman"/>
              </a:rPr>
              <a:t>- va verifica sau va apela la ajutorul unui specialist din instituția de învățământ pentru a verifica dacă contul de pe care este organizată activitatea didactică pe platformă are setate toate măsurile de securitate pentru a înlătura problema; </a:t>
            </a:r>
            <a:endParaRPr sz="1400">
              <a:solidFill>
                <a:schemeClr val="dk1"/>
              </a:solidFill>
              <a:latin typeface="Times New Roman"/>
              <a:ea typeface="Times New Roman"/>
              <a:cs typeface="Times New Roman"/>
              <a:sym typeface="Times New Roman"/>
            </a:endParaRPr>
          </a:p>
          <a:p>
            <a:pPr marL="114687" marR="0" lvl="0" indent="92989" algn="l" rtl="0">
              <a:spcBef>
                <a:spcPts val="976"/>
              </a:spcBef>
              <a:spcAft>
                <a:spcPts val="0"/>
              </a:spcAft>
              <a:buNone/>
            </a:pPr>
            <a:r>
              <a:rPr lang="ru" sz="1400">
                <a:solidFill>
                  <a:schemeClr val="dk1"/>
                </a:solidFill>
                <a:latin typeface="Times New Roman"/>
                <a:ea typeface="Times New Roman"/>
                <a:cs typeface="Times New Roman"/>
                <a:sym typeface="Times New Roman"/>
              </a:rPr>
              <a:t>- va apela inclusiv la ajutorul altor specialişti: psiholog şcolar, administrație, poliţist, servicii de consiliere și raportare a cazurilor de abuz a copilului, în cazul în care se identifică o situaţie neplăcută în care elevul deja a fost implicat. </a:t>
            </a:r>
            <a:endParaRPr sz="1400">
              <a:solidFill>
                <a:schemeClr val="dk1"/>
              </a:solidFill>
              <a:latin typeface="Times New Roman"/>
              <a:ea typeface="Times New Roman"/>
              <a:cs typeface="Times New Roman"/>
              <a:sym typeface="Times New Roman"/>
            </a:endParaRPr>
          </a:p>
          <a:p>
            <a:pPr marL="133285" marR="0" lvl="0" indent="-123986" algn="just" rtl="0">
              <a:spcBef>
                <a:spcPts val="879"/>
              </a:spcBef>
              <a:spcAft>
                <a:spcPts val="0"/>
              </a:spcAft>
              <a:buClr>
                <a:schemeClr val="dk1"/>
              </a:buClr>
              <a:buSzPts val="1100"/>
              <a:buFont typeface="Arial"/>
              <a:buNone/>
            </a:pPr>
            <a:endParaRPr sz="1400">
              <a:solidFill>
                <a:schemeClr val="dk1"/>
              </a:solidFill>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7"/>
          <p:cNvSpPr txBox="1">
            <a:spLocks noGrp="1"/>
          </p:cNvSpPr>
          <p:nvPr>
            <p:ph type="title"/>
          </p:nvPr>
        </p:nvSpPr>
        <p:spPr>
          <a:xfrm>
            <a:off x="311700" y="-34000"/>
            <a:ext cx="8520600" cy="899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1069 din 06.10.2020</a:t>
            </a:r>
            <a:endParaRPr>
              <a:latin typeface="Times New Roman"/>
              <a:ea typeface="Times New Roman"/>
              <a:cs typeface="Times New Roman"/>
              <a:sym typeface="Times New Roman"/>
            </a:endParaRPr>
          </a:p>
          <a:p>
            <a:pPr marL="133285" marR="0" lvl="0" indent="-123986" algn="just" rtl="0">
              <a:lnSpc>
                <a:spcPct val="115000"/>
              </a:lnSpc>
              <a:spcBef>
                <a:spcPts val="879"/>
              </a:spcBef>
              <a:spcAft>
                <a:spcPts val="0"/>
              </a:spcAft>
              <a:buNone/>
            </a:pPr>
            <a:r>
              <a:rPr lang="ru" sz="1400">
                <a:latin typeface="Times New Roman"/>
                <a:ea typeface="Times New Roman"/>
                <a:cs typeface="Times New Roman"/>
                <a:sym typeface="Times New Roman"/>
              </a:rPr>
              <a:t>3.5. În condițiile procesului educaţional la distanţă, dirigintele examinează toate cazurile suspecte de violenţă faţă de copil în mediul virtual şi, în funcţie de situaţia identificată, va aplica următoarele strategii de intervenție, conform scenariilor descrise mai jos: </a:t>
            </a:r>
            <a:endParaRPr>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140" name="Google Shape;140;p27"/>
          <p:cNvSpPr txBox="1">
            <a:spLocks noGrp="1"/>
          </p:cNvSpPr>
          <p:nvPr>
            <p:ph type="body" idx="1"/>
          </p:nvPr>
        </p:nvSpPr>
        <p:spPr>
          <a:xfrm>
            <a:off x="207600" y="1332125"/>
            <a:ext cx="8728800" cy="37005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ru" sz="1400" i="1">
                <a:solidFill>
                  <a:schemeClr val="dk1"/>
                </a:solidFill>
                <a:latin typeface="Times New Roman"/>
                <a:ea typeface="Times New Roman"/>
                <a:cs typeface="Times New Roman"/>
                <a:sym typeface="Times New Roman"/>
              </a:rPr>
              <a:t>b. Cadrul didactic este martor, împreună cu întreaga clasă de elevi, la o situație de abuz a unui ele</a:t>
            </a:r>
            <a:r>
              <a:rPr lang="ru" sz="1400">
                <a:solidFill>
                  <a:schemeClr val="dk1"/>
                </a:solidFill>
                <a:latin typeface="Times New Roman"/>
                <a:ea typeface="Times New Roman"/>
                <a:cs typeface="Times New Roman"/>
                <a:sym typeface="Times New Roman"/>
              </a:rPr>
              <a:t>v </a:t>
            </a:r>
            <a:r>
              <a:rPr lang="ru" sz="1400" i="1">
                <a:solidFill>
                  <a:schemeClr val="dk1"/>
                </a:solidFill>
                <a:latin typeface="Times New Roman"/>
                <a:ea typeface="Times New Roman"/>
                <a:cs typeface="Times New Roman"/>
                <a:sym typeface="Times New Roman"/>
              </a:rPr>
              <a:t>sau mai mulți elevi în timpul activităţii didactice pe o platformă </a:t>
            </a:r>
            <a:r>
              <a:rPr lang="ru" sz="1400">
                <a:solidFill>
                  <a:schemeClr val="dk1"/>
                </a:solidFill>
                <a:latin typeface="Times New Roman"/>
                <a:ea typeface="Times New Roman"/>
                <a:cs typeface="Times New Roman"/>
                <a:sym typeface="Times New Roman"/>
              </a:rPr>
              <a:t>w</a:t>
            </a:r>
            <a:r>
              <a:rPr lang="ru" sz="1400" i="1">
                <a:solidFill>
                  <a:schemeClr val="dk1"/>
                </a:solidFill>
                <a:latin typeface="Times New Roman"/>
                <a:ea typeface="Times New Roman"/>
                <a:cs typeface="Times New Roman"/>
                <a:sym typeface="Times New Roman"/>
              </a:rPr>
              <a:t>eb: </a:t>
            </a:r>
            <a:endParaRPr sz="1400" i="1">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r>
              <a:rPr lang="ru" sz="1400">
                <a:solidFill>
                  <a:schemeClr val="dk1"/>
                </a:solidFill>
                <a:latin typeface="Times New Roman"/>
                <a:ea typeface="Times New Roman"/>
                <a:cs typeface="Times New Roman"/>
                <a:sym typeface="Times New Roman"/>
              </a:rPr>
              <a:t>1. Va ruga elevii, utilizând un chat comun sau direct, să se deconecteze de la lecţie şi să nu să se conecteze la acelaşi link. </a:t>
            </a:r>
            <a:endParaRPr sz="1400">
              <a:solidFill>
                <a:schemeClr val="dk1"/>
              </a:solidFill>
              <a:latin typeface="Times New Roman"/>
              <a:ea typeface="Times New Roman"/>
              <a:cs typeface="Times New Roman"/>
              <a:sym typeface="Times New Roman"/>
            </a:endParaRPr>
          </a:p>
          <a:p>
            <a:pPr marL="0" lvl="0" indent="0" algn="just" rtl="0">
              <a:spcBef>
                <a:spcPts val="297"/>
              </a:spcBef>
              <a:spcAft>
                <a:spcPts val="0"/>
              </a:spcAft>
              <a:buNone/>
            </a:pPr>
            <a:r>
              <a:rPr lang="ru" sz="1400">
                <a:solidFill>
                  <a:schemeClr val="dk1"/>
                </a:solidFill>
                <a:latin typeface="Times New Roman"/>
                <a:ea typeface="Times New Roman"/>
                <a:cs typeface="Times New Roman"/>
                <a:sym typeface="Times New Roman"/>
              </a:rPr>
              <a:t>2. Cadrul didactic poate încerca să identifice numele de utilizator al persoanei care s-a conectat şi a întreprins acțiuni abuzive la adresa elevilor sau/şi a cadrului didactic, poate face captură de ecran în cazul în care au fost făcute partajări de ecran cu conţinuturi dăunătoare pentru elevi. </a:t>
            </a:r>
            <a:endParaRPr sz="1400">
              <a:solidFill>
                <a:schemeClr val="dk1"/>
              </a:solidFill>
              <a:latin typeface="Times New Roman"/>
              <a:ea typeface="Times New Roman"/>
              <a:cs typeface="Times New Roman"/>
              <a:sym typeface="Times New Roman"/>
            </a:endParaRPr>
          </a:p>
          <a:p>
            <a:pPr marL="0" lvl="0" indent="0" algn="l" rtl="0">
              <a:spcBef>
                <a:spcPts val="297"/>
              </a:spcBef>
              <a:spcAft>
                <a:spcPts val="0"/>
              </a:spcAft>
              <a:buNone/>
            </a:pPr>
            <a:r>
              <a:rPr lang="ru" sz="1400">
                <a:solidFill>
                  <a:schemeClr val="dk1"/>
                </a:solidFill>
                <a:latin typeface="Times New Roman"/>
                <a:ea typeface="Times New Roman"/>
                <a:cs typeface="Times New Roman"/>
                <a:sym typeface="Times New Roman"/>
              </a:rPr>
              <a:t>3. Urmare a incidentului, psihologul şcolar va pregăti un plan de lucru cu clasa de elevi</a:t>
            </a:r>
            <a:r>
              <a:rPr lang="ru" sz="1400" i="1">
                <a:solidFill>
                  <a:schemeClr val="dk1"/>
                </a:solidFill>
                <a:latin typeface="Times New Roman"/>
                <a:ea typeface="Times New Roman"/>
                <a:cs typeface="Times New Roman"/>
                <a:sym typeface="Times New Roman"/>
              </a:rPr>
              <a:t>/</a:t>
            </a:r>
            <a:r>
              <a:rPr lang="ru" sz="1400">
                <a:solidFill>
                  <a:schemeClr val="dk1"/>
                </a:solidFill>
                <a:latin typeface="Times New Roman"/>
                <a:ea typeface="Times New Roman"/>
                <a:cs typeface="Times New Roman"/>
                <a:sym typeface="Times New Roman"/>
              </a:rPr>
              <a:t>elevul în care a avut loc situația. </a:t>
            </a:r>
            <a:endParaRPr sz="1400">
              <a:solidFill>
                <a:schemeClr val="dk1"/>
              </a:solidFill>
              <a:latin typeface="Times New Roman"/>
              <a:ea typeface="Times New Roman"/>
              <a:cs typeface="Times New Roman"/>
              <a:sym typeface="Times New Roman"/>
            </a:endParaRPr>
          </a:p>
          <a:p>
            <a:pPr marL="0" lvl="0" indent="0" algn="just" rtl="0">
              <a:spcBef>
                <a:spcPts val="297"/>
              </a:spcBef>
              <a:spcAft>
                <a:spcPts val="0"/>
              </a:spcAft>
              <a:buNone/>
            </a:pPr>
            <a:r>
              <a:rPr lang="ru" sz="1400">
                <a:solidFill>
                  <a:schemeClr val="dk1"/>
                </a:solidFill>
                <a:latin typeface="Times New Roman"/>
                <a:ea typeface="Times New Roman"/>
                <a:cs typeface="Times New Roman"/>
                <a:sym typeface="Times New Roman"/>
              </a:rPr>
              <a:t>4. Instituția de învăţământ va colabora cu organele competente sau/şi cu servicii de consiliere și raportare pentru a preveni alte posibile situaţii de abuz online în timpul lecțiilor la distanţă, inclusiv online, sau în afara acestora.</a:t>
            </a:r>
            <a:r>
              <a:rPr lang="ru" sz="1300">
                <a:solidFill>
                  <a:srgbClr val="7A7A00"/>
                </a:solidFill>
              </a:rPr>
              <a:t> </a:t>
            </a:r>
            <a:endParaRPr sz="1300">
              <a:solidFill>
                <a:srgbClr val="7A7A00"/>
              </a:solidFill>
            </a:endParaRPr>
          </a:p>
          <a:p>
            <a:pPr marL="133285" marR="0" lvl="0" indent="-123986" algn="just" rtl="0">
              <a:spcBef>
                <a:spcPts val="879"/>
              </a:spcBef>
              <a:spcAft>
                <a:spcPts val="0"/>
              </a:spcAft>
              <a:buNone/>
            </a:pPr>
            <a:endParaRPr sz="1300" i="1" u="sng">
              <a:solidFill>
                <a:schemeClr val="dk1"/>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8"/>
          <p:cNvSpPr txBox="1">
            <a:spLocks noGrp="1"/>
          </p:cNvSpPr>
          <p:nvPr>
            <p:ph type="title"/>
          </p:nvPr>
        </p:nvSpPr>
        <p:spPr>
          <a:xfrm>
            <a:off x="311700" y="-34000"/>
            <a:ext cx="8520600" cy="899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1069 din 06.10.2020</a:t>
            </a:r>
            <a:endParaRPr>
              <a:latin typeface="Times New Roman"/>
              <a:ea typeface="Times New Roman"/>
              <a:cs typeface="Times New Roman"/>
              <a:sym typeface="Times New Roman"/>
            </a:endParaRPr>
          </a:p>
          <a:p>
            <a:pPr marL="133285" marR="0" lvl="0" indent="-123986" algn="just" rtl="0">
              <a:lnSpc>
                <a:spcPct val="115000"/>
              </a:lnSpc>
              <a:spcBef>
                <a:spcPts val="879"/>
              </a:spcBef>
              <a:spcAft>
                <a:spcPts val="0"/>
              </a:spcAft>
              <a:buNone/>
            </a:pPr>
            <a:r>
              <a:rPr lang="ru" sz="1400">
                <a:latin typeface="Times New Roman"/>
                <a:ea typeface="Times New Roman"/>
                <a:cs typeface="Times New Roman"/>
                <a:sym typeface="Times New Roman"/>
              </a:rPr>
              <a:t>3.5. În condițiile procesului educaţional la distanţă, dirigintele examinează toate cazurile suspecte de violenţă faţă de copil în mediul virtual şi, în funcţie de situaţia identificată, va aplica următoarele strategii de intervenție, conform scenariilor descrise mai jos: </a:t>
            </a:r>
            <a:endParaRPr>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146" name="Google Shape;146;p28"/>
          <p:cNvSpPr txBox="1">
            <a:spLocks noGrp="1"/>
          </p:cNvSpPr>
          <p:nvPr>
            <p:ph type="body" idx="1"/>
          </p:nvPr>
        </p:nvSpPr>
        <p:spPr>
          <a:xfrm>
            <a:off x="103600" y="1184125"/>
            <a:ext cx="8903100" cy="3959400"/>
          </a:xfrm>
          <a:prstGeom prst="rect">
            <a:avLst/>
          </a:prstGeom>
        </p:spPr>
        <p:txBody>
          <a:bodyPr spcFirstLastPara="1" wrap="square" lIns="91425" tIns="91425" rIns="91425" bIns="91425" anchor="t" anchorCtr="0">
            <a:noAutofit/>
          </a:bodyPr>
          <a:lstStyle/>
          <a:p>
            <a:pPr marL="0" lvl="0" indent="0" algn="l" rtl="0">
              <a:lnSpc>
                <a:spcPct val="100000"/>
              </a:lnSpc>
              <a:spcBef>
                <a:spcPts val="1856"/>
              </a:spcBef>
              <a:spcAft>
                <a:spcPts val="0"/>
              </a:spcAft>
              <a:buNone/>
            </a:pPr>
            <a:r>
              <a:rPr lang="ru" sz="1200">
                <a:solidFill>
                  <a:schemeClr val="dk1"/>
                </a:solidFill>
                <a:latin typeface="Times New Roman"/>
                <a:ea typeface="Times New Roman"/>
                <a:cs typeface="Times New Roman"/>
                <a:sym typeface="Times New Roman"/>
              </a:rPr>
              <a:t>C</a:t>
            </a:r>
            <a:r>
              <a:rPr lang="ru" sz="1200" i="1">
                <a:solidFill>
                  <a:schemeClr val="dk1"/>
                </a:solidFill>
                <a:latin typeface="Times New Roman"/>
                <a:ea typeface="Times New Roman"/>
                <a:cs typeface="Times New Roman"/>
                <a:sym typeface="Times New Roman"/>
              </a:rPr>
              <a:t>. Cadrul didactic află despre un caz suspect de violență online asupra copilului </a:t>
            </a:r>
            <a:r>
              <a:rPr lang="ru" sz="1200" i="1" u="sng">
                <a:solidFill>
                  <a:schemeClr val="dk1"/>
                </a:solidFill>
                <a:latin typeface="Times New Roman"/>
                <a:ea typeface="Times New Roman"/>
                <a:cs typeface="Times New Roman"/>
                <a:sym typeface="Times New Roman"/>
              </a:rPr>
              <a:t>care nu are legătură cu procesul educational la distantă</a:t>
            </a:r>
            <a:r>
              <a:rPr lang="ru" sz="1200" i="1">
                <a:solidFill>
                  <a:schemeClr val="dk1"/>
                </a:solidFill>
                <a:latin typeface="Times New Roman"/>
                <a:ea typeface="Times New Roman"/>
                <a:cs typeface="Times New Roman"/>
                <a:sym typeface="Times New Roman"/>
              </a:rPr>
              <a:t>; </a:t>
            </a:r>
            <a:r>
              <a:rPr lang="ru" sz="1200" i="1" u="sng">
                <a:solidFill>
                  <a:schemeClr val="dk1"/>
                </a:solidFill>
                <a:latin typeface="Times New Roman"/>
                <a:ea typeface="Times New Roman"/>
                <a:cs typeface="Times New Roman"/>
                <a:sym typeface="Times New Roman"/>
              </a:rPr>
              <a:t>Caz mai putin grav de violentă online </a:t>
            </a:r>
            <a:endParaRPr sz="1200" i="1" u="sng">
              <a:solidFill>
                <a:schemeClr val="dk1"/>
              </a:solidFill>
              <a:latin typeface="Times New Roman"/>
              <a:ea typeface="Times New Roman"/>
              <a:cs typeface="Times New Roman"/>
              <a:sym typeface="Times New Roman"/>
            </a:endParaRPr>
          </a:p>
          <a:p>
            <a:pPr marL="0" lvl="0" indent="0" algn="l" rtl="0">
              <a:lnSpc>
                <a:spcPct val="100000"/>
              </a:lnSpc>
              <a:spcBef>
                <a:spcPts val="322"/>
              </a:spcBef>
              <a:spcAft>
                <a:spcPts val="0"/>
              </a:spcAft>
              <a:buNone/>
            </a:pPr>
            <a:r>
              <a:rPr lang="ru" sz="1200">
                <a:solidFill>
                  <a:schemeClr val="dk1"/>
                </a:solidFill>
                <a:latin typeface="Times New Roman"/>
                <a:ea typeface="Times New Roman"/>
                <a:cs typeface="Times New Roman"/>
                <a:sym typeface="Times New Roman"/>
              </a:rPr>
              <a:t>- Distribuirea unor fotografii redactate ale copilului, meme-uri pentru a arăta urât; </a:t>
            </a:r>
            <a:endParaRPr sz="1200">
              <a:solidFill>
                <a:schemeClr val="dk1"/>
              </a:solidFill>
              <a:latin typeface="Times New Roman"/>
              <a:ea typeface="Times New Roman"/>
              <a:cs typeface="Times New Roman"/>
              <a:sym typeface="Times New Roman"/>
            </a:endParaRPr>
          </a:p>
          <a:p>
            <a:pPr marL="0" lvl="0" indent="0" algn="l" rtl="0">
              <a:lnSpc>
                <a:spcPct val="100000"/>
              </a:lnSpc>
              <a:spcBef>
                <a:spcPts val="322"/>
              </a:spcBef>
              <a:spcAft>
                <a:spcPts val="0"/>
              </a:spcAft>
              <a:buNone/>
            </a:pPr>
            <a:r>
              <a:rPr lang="ru" sz="1200">
                <a:solidFill>
                  <a:schemeClr val="dk1"/>
                </a:solidFill>
                <a:latin typeface="Times New Roman"/>
                <a:ea typeface="Times New Roman"/>
                <a:cs typeface="Times New Roman"/>
                <a:sym typeface="Times New Roman"/>
              </a:rPr>
              <a:t>- Publicarea unor comentarii neplăcute la postările copilului pe rețele sociale din partea colegilor sau semenilor; </a:t>
            </a:r>
            <a:endParaRPr sz="1200">
              <a:solidFill>
                <a:schemeClr val="dk1"/>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r>
              <a:rPr lang="ru" sz="1200">
                <a:solidFill>
                  <a:schemeClr val="dk1"/>
                </a:solidFill>
                <a:latin typeface="Times New Roman"/>
                <a:ea typeface="Times New Roman"/>
                <a:cs typeface="Times New Roman"/>
                <a:sym typeface="Times New Roman"/>
              </a:rPr>
              <a:t>Primirea unui mesaj neplăcut de la cineva etc. </a:t>
            </a:r>
            <a:endParaRPr sz="1200">
              <a:solidFill>
                <a:schemeClr val="dk1"/>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r>
              <a:rPr lang="ru" sz="1200" i="1">
                <a:solidFill>
                  <a:schemeClr val="dk1"/>
                </a:solidFill>
                <a:latin typeface="Times New Roman"/>
                <a:ea typeface="Times New Roman"/>
                <a:cs typeface="Times New Roman"/>
                <a:sym typeface="Times New Roman"/>
              </a:rPr>
              <a:t>Cadrul didactic va întreprinde următoarele acțiuni: </a:t>
            </a:r>
            <a:endParaRPr sz="1200" i="1">
              <a:solidFill>
                <a:schemeClr val="dk1"/>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r>
              <a:rPr lang="ru" sz="1200">
                <a:solidFill>
                  <a:schemeClr val="dk1"/>
                </a:solidFill>
                <a:latin typeface="Times New Roman"/>
                <a:ea typeface="Times New Roman"/>
                <a:cs typeface="Times New Roman"/>
                <a:sym typeface="Times New Roman"/>
              </a:rPr>
              <a:t>1. Va discuta cu elevul ce a trecut prin această experiență de violenţă; </a:t>
            </a:r>
            <a:endParaRPr sz="1200">
              <a:solidFill>
                <a:schemeClr val="dk1"/>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r>
              <a:rPr lang="ru" sz="1200">
                <a:solidFill>
                  <a:schemeClr val="dk1"/>
                </a:solidFill>
                <a:latin typeface="Times New Roman"/>
                <a:ea typeface="Times New Roman"/>
                <a:cs typeface="Times New Roman"/>
                <a:sym typeface="Times New Roman"/>
              </a:rPr>
              <a:t>2. Va recomanda/va ajuta copilul să raporteze comentariul, fotografia, conținutul neplăcut pe platforma web pe care a fost publicat și să blocheze utilizatorul/ utilizatorii care manifestă comportamente răutăcioase, dacă sunt persoane necunoscute; </a:t>
            </a:r>
            <a:endParaRPr sz="1200">
              <a:solidFill>
                <a:schemeClr val="dk1"/>
              </a:solidFill>
              <a:latin typeface="Times New Roman"/>
              <a:ea typeface="Times New Roman"/>
              <a:cs typeface="Times New Roman"/>
              <a:sym typeface="Times New Roman"/>
            </a:endParaRPr>
          </a:p>
          <a:p>
            <a:pPr marL="0" lvl="0" indent="0" algn="l" rtl="0">
              <a:lnSpc>
                <a:spcPct val="100000"/>
              </a:lnSpc>
              <a:spcBef>
                <a:spcPts val="198"/>
              </a:spcBef>
              <a:spcAft>
                <a:spcPts val="0"/>
              </a:spcAft>
              <a:buNone/>
            </a:pPr>
            <a:r>
              <a:rPr lang="ru" sz="1200">
                <a:solidFill>
                  <a:schemeClr val="dk1"/>
                </a:solidFill>
                <a:latin typeface="Times New Roman"/>
                <a:ea typeface="Times New Roman"/>
                <a:cs typeface="Times New Roman"/>
                <a:sym typeface="Times New Roman"/>
              </a:rPr>
              <a:t>3. </a:t>
            </a:r>
            <a:r>
              <a:rPr lang="ru" sz="1200" i="1" u="sng">
                <a:solidFill>
                  <a:schemeClr val="dk1"/>
                </a:solidFill>
                <a:latin typeface="Times New Roman"/>
                <a:ea typeface="Times New Roman"/>
                <a:cs typeface="Times New Roman"/>
                <a:sym typeface="Times New Roman"/>
              </a:rPr>
              <a:t>Va anunța administrația instituţiei de învăţământ despre situație/ persoană responsabilă  desemnată de instituție; </a:t>
            </a:r>
            <a:endParaRPr sz="1200" i="1" u="sng">
              <a:solidFill>
                <a:schemeClr val="dk1"/>
              </a:solidFill>
              <a:latin typeface="Times New Roman"/>
              <a:ea typeface="Times New Roman"/>
              <a:cs typeface="Times New Roman"/>
              <a:sym typeface="Times New Roman"/>
            </a:endParaRPr>
          </a:p>
          <a:p>
            <a:pPr marL="0" lvl="0" indent="0" algn="l" rtl="0">
              <a:lnSpc>
                <a:spcPct val="100000"/>
              </a:lnSpc>
              <a:spcBef>
                <a:spcPts val="198"/>
              </a:spcBef>
              <a:spcAft>
                <a:spcPts val="0"/>
              </a:spcAft>
              <a:buNone/>
            </a:pPr>
            <a:r>
              <a:rPr lang="ru" sz="1200">
                <a:solidFill>
                  <a:schemeClr val="dk1"/>
                </a:solidFill>
                <a:latin typeface="Times New Roman"/>
                <a:ea typeface="Times New Roman"/>
                <a:cs typeface="Times New Roman"/>
                <a:sym typeface="Times New Roman"/>
              </a:rPr>
              <a:t>4. Va avea discuții constructive cu alți elevi implicaţi în situație; </a:t>
            </a:r>
            <a:endParaRPr sz="1200">
              <a:solidFill>
                <a:schemeClr val="dk1"/>
              </a:solidFill>
              <a:latin typeface="Times New Roman"/>
              <a:ea typeface="Times New Roman"/>
              <a:cs typeface="Times New Roman"/>
              <a:sym typeface="Times New Roman"/>
            </a:endParaRPr>
          </a:p>
          <a:p>
            <a:pPr marL="0" lvl="0" indent="0" algn="l" rtl="0">
              <a:lnSpc>
                <a:spcPct val="100000"/>
              </a:lnSpc>
              <a:spcBef>
                <a:spcPts val="198"/>
              </a:spcBef>
              <a:spcAft>
                <a:spcPts val="0"/>
              </a:spcAft>
              <a:buNone/>
            </a:pPr>
            <a:r>
              <a:rPr lang="ru" sz="1200">
                <a:solidFill>
                  <a:schemeClr val="dk1"/>
                </a:solidFill>
                <a:latin typeface="Times New Roman"/>
                <a:ea typeface="Times New Roman"/>
                <a:cs typeface="Times New Roman"/>
                <a:sym typeface="Times New Roman"/>
              </a:rPr>
              <a:t>5. Va informa părinții copilului supus situației de violenţă despre acțiunile comise față de el, consecinţele acestora, măsurile întreprinse de angajații instituției de învăţământ și va încuraja părintele să nu pedepsească copilul şi să nu-l blameze, dar dimpotrivă să-l ajute </a:t>
            </a:r>
            <a:endParaRPr sz="1200">
              <a:solidFill>
                <a:schemeClr val="dk1"/>
              </a:solidFill>
              <a:latin typeface="Times New Roman"/>
              <a:ea typeface="Times New Roman"/>
              <a:cs typeface="Times New Roman"/>
              <a:sym typeface="Times New Roman"/>
            </a:endParaRPr>
          </a:p>
          <a:p>
            <a:pPr marL="0" lvl="0" indent="0" algn="l" rtl="0">
              <a:lnSpc>
                <a:spcPct val="100000"/>
              </a:lnSpc>
              <a:spcBef>
                <a:spcPts val="297"/>
              </a:spcBef>
              <a:spcAft>
                <a:spcPts val="0"/>
              </a:spcAft>
              <a:buNone/>
            </a:pPr>
            <a:r>
              <a:rPr lang="ru" sz="1200">
                <a:solidFill>
                  <a:schemeClr val="dk1"/>
                </a:solidFill>
                <a:latin typeface="Times New Roman"/>
                <a:ea typeface="Times New Roman"/>
                <a:cs typeface="Times New Roman"/>
                <a:sym typeface="Times New Roman"/>
              </a:rPr>
              <a:t>să depăşească această situație; </a:t>
            </a:r>
            <a:endParaRPr sz="1200">
              <a:solidFill>
                <a:schemeClr val="dk1"/>
              </a:solidFill>
              <a:latin typeface="Times New Roman"/>
              <a:ea typeface="Times New Roman"/>
              <a:cs typeface="Times New Roman"/>
              <a:sym typeface="Times New Roman"/>
            </a:endParaRPr>
          </a:p>
          <a:p>
            <a:pPr marL="0" lvl="0" indent="0" algn="l" rtl="0">
              <a:lnSpc>
                <a:spcPct val="100000"/>
              </a:lnSpc>
              <a:spcBef>
                <a:spcPts val="297"/>
              </a:spcBef>
              <a:spcAft>
                <a:spcPts val="0"/>
              </a:spcAft>
              <a:buNone/>
            </a:pPr>
            <a:r>
              <a:rPr lang="ru" sz="1200">
                <a:solidFill>
                  <a:schemeClr val="dk1"/>
                </a:solidFill>
                <a:latin typeface="Times New Roman"/>
                <a:ea typeface="Times New Roman"/>
                <a:cs typeface="Times New Roman"/>
                <a:sym typeface="Times New Roman"/>
              </a:rPr>
              <a:t>6. Va observa și monitoriza, în continuare, comportamentul și starea emoțională a copilului/copiilor; </a:t>
            </a:r>
            <a:endParaRPr sz="1200">
              <a:solidFill>
                <a:schemeClr val="dk1"/>
              </a:solidFill>
              <a:latin typeface="Times New Roman"/>
              <a:ea typeface="Times New Roman"/>
              <a:cs typeface="Times New Roman"/>
              <a:sym typeface="Times New Roman"/>
            </a:endParaRPr>
          </a:p>
          <a:p>
            <a:pPr marL="0" lvl="0" indent="0" algn="l" rtl="0">
              <a:lnSpc>
                <a:spcPct val="100000"/>
              </a:lnSpc>
              <a:spcBef>
                <a:spcPts val="297"/>
              </a:spcBef>
              <a:spcAft>
                <a:spcPts val="0"/>
              </a:spcAft>
              <a:buNone/>
            </a:pPr>
            <a:r>
              <a:rPr lang="ru" sz="1200">
                <a:solidFill>
                  <a:schemeClr val="dk1"/>
                </a:solidFill>
                <a:latin typeface="Times New Roman"/>
                <a:ea typeface="Times New Roman"/>
                <a:cs typeface="Times New Roman"/>
                <a:sym typeface="Times New Roman"/>
              </a:rPr>
              <a:t>7. În cazul în care iniţiatorul violenței este un copil din aceeaşi clasă, va discuta și cu acel elev şi cu părinții acestuia, conform procedurilor aplicabile în cazurile de violență în instituția de învăţământ; </a:t>
            </a:r>
            <a:endParaRPr sz="1200">
              <a:solidFill>
                <a:schemeClr val="dk1"/>
              </a:solidFill>
              <a:latin typeface="Times New Roman"/>
              <a:ea typeface="Times New Roman"/>
              <a:cs typeface="Times New Roman"/>
              <a:sym typeface="Times New Roman"/>
            </a:endParaRPr>
          </a:p>
          <a:p>
            <a:pPr marL="0" lvl="0" indent="0" algn="l" rtl="0">
              <a:lnSpc>
                <a:spcPct val="100000"/>
              </a:lnSpc>
              <a:spcBef>
                <a:spcPts val="297"/>
              </a:spcBef>
              <a:spcAft>
                <a:spcPts val="0"/>
              </a:spcAft>
              <a:buNone/>
            </a:pPr>
            <a:r>
              <a:rPr lang="ru" sz="1200">
                <a:solidFill>
                  <a:schemeClr val="dk1"/>
                </a:solidFill>
                <a:latin typeface="Times New Roman"/>
                <a:ea typeface="Times New Roman"/>
                <a:cs typeface="Times New Roman"/>
                <a:sym typeface="Times New Roman"/>
              </a:rPr>
              <a:t>La necesitate, va invita un psiholog în lucrul cu elevii/copiii implicaţi în situaţie. </a:t>
            </a:r>
            <a:endParaRPr sz="1200" i="1">
              <a:solidFill>
                <a:schemeClr val="dk1"/>
              </a:solidFill>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9"/>
          <p:cNvSpPr txBox="1">
            <a:spLocks noGrp="1"/>
          </p:cNvSpPr>
          <p:nvPr>
            <p:ph type="title"/>
          </p:nvPr>
        </p:nvSpPr>
        <p:spPr>
          <a:xfrm>
            <a:off x="311700" y="-34000"/>
            <a:ext cx="8520600" cy="899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1069 din 06.10.2020</a:t>
            </a:r>
            <a:endParaRPr>
              <a:latin typeface="Times New Roman"/>
              <a:ea typeface="Times New Roman"/>
              <a:cs typeface="Times New Roman"/>
              <a:sym typeface="Times New Roman"/>
            </a:endParaRPr>
          </a:p>
          <a:p>
            <a:pPr marL="133285" marR="0" lvl="0" indent="-123986" algn="just" rtl="0">
              <a:lnSpc>
                <a:spcPct val="115000"/>
              </a:lnSpc>
              <a:spcBef>
                <a:spcPts val="879"/>
              </a:spcBef>
              <a:spcAft>
                <a:spcPts val="0"/>
              </a:spcAft>
              <a:buNone/>
            </a:pPr>
            <a:r>
              <a:rPr lang="ru" sz="1400">
                <a:latin typeface="Times New Roman"/>
                <a:ea typeface="Times New Roman"/>
                <a:cs typeface="Times New Roman"/>
                <a:sym typeface="Times New Roman"/>
              </a:rPr>
              <a:t>3.5. În condițiile procesului educaţional la distanţă, dirigintele examinează toate cazurile suspecte de violenţă faţă de copil în mediul virtual şi, în funcţie de situaţia identificată, va aplica următoarele strategii de intervenție, conform scenariilor descrise mai jos: </a:t>
            </a:r>
            <a:endParaRPr>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152" name="Google Shape;152;p29"/>
          <p:cNvSpPr txBox="1">
            <a:spLocks noGrp="1"/>
          </p:cNvSpPr>
          <p:nvPr>
            <p:ph type="body" idx="1"/>
          </p:nvPr>
        </p:nvSpPr>
        <p:spPr>
          <a:xfrm>
            <a:off x="103600" y="1184125"/>
            <a:ext cx="8903100" cy="3848400"/>
          </a:xfrm>
          <a:prstGeom prst="rect">
            <a:avLst/>
          </a:prstGeom>
        </p:spPr>
        <p:txBody>
          <a:bodyPr spcFirstLastPara="1" wrap="square" lIns="91425" tIns="91425" rIns="91425" bIns="91425" anchor="t" anchorCtr="0">
            <a:noAutofit/>
          </a:bodyPr>
          <a:lstStyle/>
          <a:p>
            <a:pPr marL="0" lvl="0" indent="0" algn="l" rtl="0">
              <a:lnSpc>
                <a:spcPct val="100000"/>
              </a:lnSpc>
              <a:spcBef>
                <a:spcPts val="1856"/>
              </a:spcBef>
              <a:spcAft>
                <a:spcPts val="0"/>
              </a:spcAft>
              <a:buNone/>
            </a:pPr>
            <a:r>
              <a:rPr lang="ru" sz="1200">
                <a:solidFill>
                  <a:schemeClr val="dk1"/>
                </a:solidFill>
                <a:latin typeface="Times New Roman"/>
                <a:ea typeface="Times New Roman"/>
                <a:cs typeface="Times New Roman"/>
                <a:sym typeface="Times New Roman"/>
              </a:rPr>
              <a:t>C</a:t>
            </a:r>
            <a:r>
              <a:rPr lang="ru" sz="1200" i="1">
                <a:solidFill>
                  <a:schemeClr val="dk1"/>
                </a:solidFill>
                <a:latin typeface="Times New Roman"/>
                <a:ea typeface="Times New Roman"/>
                <a:cs typeface="Times New Roman"/>
                <a:sym typeface="Times New Roman"/>
              </a:rPr>
              <a:t>. Cadrul didactic află despre un caz suspect de violență online asupra copilului </a:t>
            </a:r>
            <a:r>
              <a:rPr lang="ru" sz="1200" i="1" u="sng">
                <a:solidFill>
                  <a:schemeClr val="dk1"/>
                </a:solidFill>
                <a:latin typeface="Times New Roman"/>
                <a:ea typeface="Times New Roman"/>
                <a:cs typeface="Times New Roman"/>
                <a:sym typeface="Times New Roman"/>
              </a:rPr>
              <a:t>care nu are legătură cu procesul educational la distantă</a:t>
            </a:r>
            <a:r>
              <a:rPr lang="ru" sz="1200" i="1">
                <a:solidFill>
                  <a:schemeClr val="dk1"/>
                </a:solidFill>
                <a:latin typeface="Times New Roman"/>
                <a:ea typeface="Times New Roman"/>
                <a:cs typeface="Times New Roman"/>
                <a:sym typeface="Times New Roman"/>
              </a:rPr>
              <a:t>; </a:t>
            </a:r>
            <a:endParaRPr sz="1200" i="1" u="sng">
              <a:solidFill>
                <a:schemeClr val="dk1"/>
              </a:solidFill>
              <a:latin typeface="Times New Roman"/>
              <a:ea typeface="Times New Roman"/>
              <a:cs typeface="Times New Roman"/>
              <a:sym typeface="Times New Roman"/>
            </a:endParaRPr>
          </a:p>
          <a:p>
            <a:pPr marL="0" marR="3048000" lvl="0" indent="0" algn="l" rtl="0">
              <a:spcBef>
                <a:spcPts val="0"/>
              </a:spcBef>
              <a:spcAft>
                <a:spcPts val="0"/>
              </a:spcAft>
              <a:buNone/>
            </a:pPr>
            <a:r>
              <a:rPr lang="ru" sz="1200" i="1" u="sng">
                <a:solidFill>
                  <a:schemeClr val="dk1"/>
                </a:solidFill>
                <a:latin typeface="Times New Roman"/>
                <a:ea typeface="Times New Roman"/>
                <a:cs typeface="Times New Roman"/>
                <a:sym typeface="Times New Roman"/>
              </a:rPr>
              <a:t>Caz de gravitate medie de violentă online :</a:t>
            </a:r>
            <a:endParaRPr sz="1200" i="1" u="sng">
              <a:solidFill>
                <a:schemeClr val="dk1"/>
              </a:solidFill>
              <a:latin typeface="Times New Roman"/>
              <a:ea typeface="Times New Roman"/>
              <a:cs typeface="Times New Roman"/>
              <a:sym typeface="Times New Roman"/>
            </a:endParaRPr>
          </a:p>
          <a:p>
            <a:pPr marL="457200" marR="48768" lvl="0" indent="-304800" algn="l" rtl="0">
              <a:spcBef>
                <a:spcPts val="360"/>
              </a:spcBef>
              <a:spcAft>
                <a:spcPts val="0"/>
              </a:spcAft>
              <a:buClr>
                <a:schemeClr val="dk1"/>
              </a:buClr>
              <a:buSzPts val="1200"/>
              <a:buFont typeface="Times New Roman"/>
              <a:buChar char="●"/>
            </a:pPr>
            <a:r>
              <a:rPr lang="ru" sz="1200">
                <a:solidFill>
                  <a:schemeClr val="dk1"/>
                </a:solidFill>
                <a:latin typeface="Times New Roman"/>
                <a:ea typeface="Times New Roman"/>
                <a:cs typeface="Times New Roman"/>
                <a:sym typeface="Times New Roman"/>
              </a:rPr>
              <a:t>În internet, pe rețele de socializare au fost distribuite minciuni, bârfe, lucruri denigratoare despre copil; </a:t>
            </a:r>
            <a:endParaRPr sz="1200">
              <a:solidFill>
                <a:schemeClr val="dk1"/>
              </a:solidFill>
              <a:latin typeface="Times New Roman"/>
              <a:ea typeface="Times New Roman"/>
              <a:cs typeface="Times New Roman"/>
              <a:sym typeface="Times New Roman"/>
            </a:endParaRPr>
          </a:p>
          <a:p>
            <a:pPr marL="457200" marR="48768" lvl="0" indent="-304800" algn="l" rtl="0">
              <a:spcBef>
                <a:spcPts val="0"/>
              </a:spcBef>
              <a:spcAft>
                <a:spcPts val="0"/>
              </a:spcAft>
              <a:buClr>
                <a:schemeClr val="dk1"/>
              </a:buClr>
              <a:buSzPts val="1200"/>
              <a:buFont typeface="Times New Roman"/>
              <a:buChar char="●"/>
            </a:pPr>
            <a:r>
              <a:rPr lang="ru" sz="1200">
                <a:solidFill>
                  <a:schemeClr val="dk1"/>
                </a:solidFill>
                <a:latin typeface="Times New Roman"/>
                <a:ea typeface="Times New Roman"/>
                <a:cs typeface="Times New Roman"/>
                <a:sym typeface="Times New Roman"/>
              </a:rPr>
              <a:t>Copilul primește mesaje jignitoare de la persoane cunoscute sau necunoscute, sau conturi false;</a:t>
            </a:r>
            <a:endParaRPr sz="1200">
              <a:solidFill>
                <a:schemeClr val="dk1"/>
              </a:solidFill>
              <a:latin typeface="Times New Roman"/>
              <a:ea typeface="Times New Roman"/>
              <a:cs typeface="Times New Roman"/>
              <a:sym typeface="Times New Roman"/>
            </a:endParaRPr>
          </a:p>
          <a:p>
            <a:pPr marL="457200" marR="48768" lvl="0" indent="-304800" algn="l" rtl="0">
              <a:spcBef>
                <a:spcPts val="0"/>
              </a:spcBef>
              <a:spcAft>
                <a:spcPts val="0"/>
              </a:spcAft>
              <a:buClr>
                <a:schemeClr val="dk1"/>
              </a:buClr>
              <a:buSzPts val="1200"/>
              <a:buFont typeface="Times New Roman"/>
              <a:buChar char="●"/>
            </a:pPr>
            <a:r>
              <a:rPr lang="ru" sz="1200">
                <a:solidFill>
                  <a:schemeClr val="dk1"/>
                </a:solidFill>
                <a:latin typeface="Times New Roman"/>
                <a:ea typeface="Times New Roman"/>
                <a:cs typeface="Times New Roman"/>
                <a:sym typeface="Times New Roman"/>
              </a:rPr>
              <a:t>Publicarea fără acordul copilului a unor fotografii ce îl reprezintă în ipostaze intime (De  ex. în lenjerie intimă ori în costum de baie);</a:t>
            </a:r>
            <a:endParaRPr sz="1200">
              <a:solidFill>
                <a:schemeClr val="dk1"/>
              </a:solidFill>
              <a:latin typeface="Times New Roman"/>
              <a:ea typeface="Times New Roman"/>
              <a:cs typeface="Times New Roman"/>
              <a:sym typeface="Times New Roman"/>
            </a:endParaRPr>
          </a:p>
          <a:p>
            <a:pPr marL="457200" marR="48768" lvl="0" indent="-304800" algn="l" rtl="0">
              <a:lnSpc>
                <a:spcPct val="100000"/>
              </a:lnSpc>
              <a:spcBef>
                <a:spcPts val="0"/>
              </a:spcBef>
              <a:spcAft>
                <a:spcPts val="0"/>
              </a:spcAft>
              <a:buClr>
                <a:schemeClr val="dk1"/>
              </a:buClr>
              <a:buSzPts val="1200"/>
              <a:buFont typeface="Times New Roman"/>
              <a:buChar char="●"/>
            </a:pPr>
            <a:r>
              <a:rPr lang="ru" sz="1200">
                <a:solidFill>
                  <a:schemeClr val="dk1"/>
                </a:solidFill>
                <a:latin typeface="Times New Roman"/>
                <a:ea typeface="Times New Roman"/>
                <a:cs typeface="Times New Roman"/>
                <a:sym typeface="Times New Roman"/>
              </a:rPr>
              <a:t>Au fost create conturi false cu datele persoanele ale copilului; </a:t>
            </a:r>
            <a:endParaRPr sz="1200">
              <a:solidFill>
                <a:schemeClr val="dk1"/>
              </a:solidFill>
              <a:latin typeface="Times New Roman"/>
              <a:ea typeface="Times New Roman"/>
              <a:cs typeface="Times New Roman"/>
              <a:sym typeface="Times New Roman"/>
            </a:endParaRPr>
          </a:p>
          <a:p>
            <a:pPr marL="0" marR="48768" lvl="0" indent="0" algn="l" rtl="0">
              <a:lnSpc>
                <a:spcPct val="100000"/>
              </a:lnSpc>
              <a:spcBef>
                <a:spcPts val="360"/>
              </a:spcBef>
              <a:spcAft>
                <a:spcPts val="0"/>
              </a:spcAft>
              <a:buNone/>
            </a:pPr>
            <a:r>
              <a:rPr lang="ru" sz="1200" i="1">
                <a:solidFill>
                  <a:schemeClr val="dk1"/>
                </a:solidFill>
                <a:latin typeface="Times New Roman"/>
                <a:ea typeface="Times New Roman"/>
                <a:cs typeface="Times New Roman"/>
                <a:sym typeface="Times New Roman"/>
              </a:rPr>
              <a:t>Cadrul didactic va întreprinde următoarele acțiuni: </a:t>
            </a:r>
            <a:endParaRPr sz="1200" i="1">
              <a:solidFill>
                <a:schemeClr val="dk1"/>
              </a:solidFill>
              <a:latin typeface="Times New Roman"/>
              <a:ea typeface="Times New Roman"/>
              <a:cs typeface="Times New Roman"/>
              <a:sym typeface="Times New Roman"/>
            </a:endParaRPr>
          </a:p>
          <a:p>
            <a:pPr marL="0" marR="48768" lvl="0" indent="0" algn="l" rtl="0">
              <a:lnSpc>
                <a:spcPct val="100000"/>
              </a:lnSpc>
              <a:spcBef>
                <a:spcPts val="360"/>
              </a:spcBef>
              <a:spcAft>
                <a:spcPts val="0"/>
              </a:spcAft>
              <a:buNone/>
            </a:pPr>
            <a:r>
              <a:rPr lang="ru" sz="1200">
                <a:solidFill>
                  <a:schemeClr val="dk1"/>
                </a:solidFill>
                <a:latin typeface="Times New Roman"/>
                <a:ea typeface="Times New Roman"/>
                <a:cs typeface="Times New Roman"/>
                <a:sym typeface="Times New Roman"/>
              </a:rPr>
              <a:t>1. Va discuta cu elevul care a trecut prin această experiență de violenţă; </a:t>
            </a:r>
            <a:endParaRPr sz="1200">
              <a:solidFill>
                <a:schemeClr val="dk1"/>
              </a:solidFill>
              <a:latin typeface="Times New Roman"/>
              <a:ea typeface="Times New Roman"/>
              <a:cs typeface="Times New Roman"/>
              <a:sym typeface="Times New Roman"/>
            </a:endParaRPr>
          </a:p>
          <a:p>
            <a:pPr marL="0" marR="48768" lvl="0" indent="0" algn="l" rtl="0">
              <a:lnSpc>
                <a:spcPct val="100000"/>
              </a:lnSpc>
              <a:spcBef>
                <a:spcPts val="360"/>
              </a:spcBef>
              <a:spcAft>
                <a:spcPts val="0"/>
              </a:spcAft>
              <a:buNone/>
            </a:pPr>
            <a:r>
              <a:rPr lang="ru" sz="1200">
                <a:solidFill>
                  <a:schemeClr val="dk1"/>
                </a:solidFill>
                <a:latin typeface="Times New Roman"/>
                <a:ea typeface="Times New Roman"/>
                <a:cs typeface="Times New Roman"/>
                <a:sym typeface="Times New Roman"/>
              </a:rPr>
              <a:t>2. Va sesiza administraţia instituției de învățământ şi coordonatorul acţiunilor de prevenire, identificare, raportare, referire şi asistență în cazurile de violenţă faţă de copii; </a:t>
            </a:r>
            <a:endParaRPr sz="1200">
              <a:solidFill>
                <a:schemeClr val="dk1"/>
              </a:solidFill>
              <a:latin typeface="Times New Roman"/>
              <a:ea typeface="Times New Roman"/>
              <a:cs typeface="Times New Roman"/>
              <a:sym typeface="Times New Roman"/>
            </a:endParaRPr>
          </a:p>
          <a:p>
            <a:pPr marL="0" marR="48768" lvl="0" indent="0" algn="l" rtl="0">
              <a:lnSpc>
                <a:spcPct val="100000"/>
              </a:lnSpc>
              <a:spcBef>
                <a:spcPts val="360"/>
              </a:spcBef>
              <a:spcAft>
                <a:spcPts val="0"/>
              </a:spcAft>
              <a:buNone/>
            </a:pPr>
            <a:r>
              <a:rPr lang="ru" sz="1200">
                <a:solidFill>
                  <a:schemeClr val="dk1"/>
                </a:solidFill>
                <a:latin typeface="Times New Roman"/>
                <a:ea typeface="Times New Roman"/>
                <a:cs typeface="Times New Roman"/>
                <a:sym typeface="Times New Roman"/>
              </a:rPr>
              <a:t>3. Va recomanda copilului să raporteze conținuturile publicate sau distribuite pe platforma web; </a:t>
            </a:r>
            <a:endParaRPr sz="1200">
              <a:solidFill>
                <a:schemeClr val="dk1"/>
              </a:solidFill>
              <a:latin typeface="Times New Roman"/>
              <a:ea typeface="Times New Roman"/>
              <a:cs typeface="Times New Roman"/>
              <a:sym typeface="Times New Roman"/>
            </a:endParaRPr>
          </a:p>
          <a:p>
            <a:pPr marL="0" marR="48768" lvl="0" indent="0" algn="l" rtl="0">
              <a:lnSpc>
                <a:spcPct val="100000"/>
              </a:lnSpc>
              <a:spcBef>
                <a:spcPts val="360"/>
              </a:spcBef>
              <a:spcAft>
                <a:spcPts val="0"/>
              </a:spcAft>
              <a:buNone/>
            </a:pPr>
            <a:r>
              <a:rPr lang="ru" sz="1200">
                <a:solidFill>
                  <a:schemeClr val="dk1"/>
                </a:solidFill>
                <a:latin typeface="Times New Roman"/>
                <a:ea typeface="Times New Roman"/>
                <a:cs typeface="Times New Roman"/>
                <a:sym typeface="Times New Roman"/>
              </a:rPr>
              <a:t>4. Dacă situația are legătură cu un caz de bullying sau violență în instituția de învățământ, va aborda toţi actorii implicaţi conform procedurilor aplicabile în cazurile de violenţă în instituția de învățământ; </a:t>
            </a:r>
            <a:endParaRPr sz="1200">
              <a:solidFill>
                <a:schemeClr val="dk1"/>
              </a:solidFill>
              <a:latin typeface="Times New Roman"/>
              <a:ea typeface="Times New Roman"/>
              <a:cs typeface="Times New Roman"/>
              <a:sym typeface="Times New Roman"/>
            </a:endParaRPr>
          </a:p>
          <a:p>
            <a:pPr marL="0" marR="48768" lvl="0" indent="0" algn="l" rtl="0">
              <a:lnSpc>
                <a:spcPct val="100000"/>
              </a:lnSpc>
              <a:spcBef>
                <a:spcPts val="360"/>
              </a:spcBef>
              <a:spcAft>
                <a:spcPts val="0"/>
              </a:spcAft>
              <a:buNone/>
            </a:pPr>
            <a:r>
              <a:rPr lang="ru" sz="1200">
                <a:solidFill>
                  <a:schemeClr val="dk1"/>
                </a:solidFill>
                <a:latin typeface="Times New Roman"/>
                <a:ea typeface="Times New Roman"/>
                <a:cs typeface="Times New Roman"/>
                <a:sym typeface="Times New Roman"/>
              </a:rPr>
              <a:t>5. Va informa părinții copilului supus situației de violenţă despre acţiunile comise față de el, consecinţele acestora, măsurile întreprinse de angajații instituției de învățământ și va încuraja părintele să nu pedepsească copilul şi să nu-l blameze, dar, dimpotrivă, să-l ajute să depăşească această situație; </a:t>
            </a:r>
            <a:endParaRPr sz="1200">
              <a:solidFill>
                <a:schemeClr val="dk1"/>
              </a:solidFill>
              <a:latin typeface="Times New Roman"/>
              <a:ea typeface="Times New Roman"/>
              <a:cs typeface="Times New Roman"/>
              <a:sym typeface="Times New Roman"/>
            </a:endParaRPr>
          </a:p>
          <a:p>
            <a:pPr marL="0" marR="48768" lvl="0" indent="0" algn="l" rtl="0">
              <a:lnSpc>
                <a:spcPct val="100000"/>
              </a:lnSpc>
              <a:spcBef>
                <a:spcPts val="360"/>
              </a:spcBef>
              <a:spcAft>
                <a:spcPts val="0"/>
              </a:spcAft>
              <a:buNone/>
            </a:pPr>
            <a:r>
              <a:rPr lang="ru" sz="1200">
                <a:solidFill>
                  <a:schemeClr val="dk1"/>
                </a:solidFill>
                <a:latin typeface="Times New Roman"/>
                <a:ea typeface="Times New Roman"/>
                <a:cs typeface="Times New Roman"/>
                <a:sym typeface="Times New Roman"/>
              </a:rPr>
              <a:t>6. La necesitate, va implica un psiholog în lucrul cu elevii/copiii implicaţi în situaţie. </a:t>
            </a:r>
            <a:r>
              <a:rPr lang="ru" sz="1200" i="1">
                <a:solidFill>
                  <a:schemeClr val="dk1"/>
                </a:solidFill>
                <a:latin typeface="Times New Roman"/>
                <a:ea typeface="Times New Roman"/>
                <a:cs typeface="Times New Roman"/>
                <a:sym typeface="Times New Roman"/>
              </a:rPr>
              <a:t> </a:t>
            </a:r>
            <a:r>
              <a:rPr lang="ru" sz="1200">
                <a:solidFill>
                  <a:schemeClr val="dk1"/>
                </a:solidFill>
                <a:latin typeface="Times New Roman"/>
                <a:ea typeface="Times New Roman"/>
                <a:cs typeface="Times New Roman"/>
                <a:sym typeface="Times New Roman"/>
              </a:rPr>
              <a:t>În caz de necesitate, va referi la servicii copilul şi părinţii acestuia. </a:t>
            </a:r>
            <a:endParaRPr sz="1200" i="1" u="sng">
              <a:solidFill>
                <a:schemeClr val="dk1"/>
              </a:solidFill>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30"/>
          <p:cNvSpPr txBox="1">
            <a:spLocks noGrp="1"/>
          </p:cNvSpPr>
          <p:nvPr>
            <p:ph type="title"/>
          </p:nvPr>
        </p:nvSpPr>
        <p:spPr>
          <a:xfrm>
            <a:off x="311700" y="-34000"/>
            <a:ext cx="8520600" cy="899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1069 din 06.10.2020</a:t>
            </a:r>
            <a:endParaRPr>
              <a:latin typeface="Times New Roman"/>
              <a:ea typeface="Times New Roman"/>
              <a:cs typeface="Times New Roman"/>
              <a:sym typeface="Times New Roman"/>
            </a:endParaRPr>
          </a:p>
          <a:p>
            <a:pPr marL="133285" marR="0" lvl="0" indent="-123986" algn="just" rtl="0">
              <a:lnSpc>
                <a:spcPct val="115000"/>
              </a:lnSpc>
              <a:spcBef>
                <a:spcPts val="879"/>
              </a:spcBef>
              <a:spcAft>
                <a:spcPts val="0"/>
              </a:spcAft>
              <a:buNone/>
            </a:pPr>
            <a:r>
              <a:rPr lang="ru" sz="1400">
                <a:latin typeface="Times New Roman"/>
                <a:ea typeface="Times New Roman"/>
                <a:cs typeface="Times New Roman"/>
                <a:sym typeface="Times New Roman"/>
              </a:rPr>
              <a:t>3.5. În condițiile procesului educaţional la distanţă, dirigintele examinează toate cazurile suspecte de violenţă faţă de copil în mediul virtual şi, în funcţie de situaţia identificată, va aplica următoarele strategii de intervenție, conform scenariilor descrise mai jos: </a:t>
            </a:r>
            <a:endParaRPr>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158" name="Google Shape;158;p30"/>
          <p:cNvSpPr txBox="1">
            <a:spLocks noGrp="1"/>
          </p:cNvSpPr>
          <p:nvPr>
            <p:ph type="body" idx="1"/>
          </p:nvPr>
        </p:nvSpPr>
        <p:spPr>
          <a:xfrm>
            <a:off x="103600" y="1184125"/>
            <a:ext cx="8903100" cy="3848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ru" sz="1200">
                <a:solidFill>
                  <a:schemeClr val="dk1"/>
                </a:solidFill>
                <a:latin typeface="Times New Roman"/>
                <a:ea typeface="Times New Roman"/>
                <a:cs typeface="Times New Roman"/>
                <a:sym typeface="Times New Roman"/>
              </a:rPr>
              <a:t>C</a:t>
            </a:r>
            <a:r>
              <a:rPr lang="ru" sz="1200" i="1">
                <a:solidFill>
                  <a:schemeClr val="dk1"/>
                </a:solidFill>
                <a:latin typeface="Times New Roman"/>
                <a:ea typeface="Times New Roman"/>
                <a:cs typeface="Times New Roman"/>
                <a:sym typeface="Times New Roman"/>
              </a:rPr>
              <a:t>. Cadrul didactic află despre un caz suspect de violență online asupra copilului </a:t>
            </a:r>
            <a:r>
              <a:rPr lang="ru" sz="1200" i="1" u="sng">
                <a:solidFill>
                  <a:schemeClr val="dk1"/>
                </a:solidFill>
                <a:latin typeface="Times New Roman"/>
                <a:ea typeface="Times New Roman"/>
                <a:cs typeface="Times New Roman"/>
                <a:sym typeface="Times New Roman"/>
              </a:rPr>
              <a:t>care nu are legătură cu procesul educational la distantă</a:t>
            </a:r>
            <a:r>
              <a:rPr lang="ru" sz="1200" i="1">
                <a:solidFill>
                  <a:schemeClr val="dk1"/>
                </a:solidFill>
                <a:latin typeface="Times New Roman"/>
                <a:ea typeface="Times New Roman"/>
                <a:cs typeface="Times New Roman"/>
                <a:sym typeface="Times New Roman"/>
              </a:rPr>
              <a:t>; </a:t>
            </a:r>
            <a:endParaRPr sz="1200" i="1" u="sng">
              <a:solidFill>
                <a:schemeClr val="dk1"/>
              </a:solidFill>
              <a:latin typeface="Times New Roman"/>
              <a:ea typeface="Times New Roman"/>
              <a:cs typeface="Times New Roman"/>
              <a:sym typeface="Times New Roman"/>
            </a:endParaRPr>
          </a:p>
          <a:p>
            <a:pPr marL="198120" marR="0" lvl="0" indent="0" algn="l" rtl="0">
              <a:spcBef>
                <a:spcPts val="0"/>
              </a:spcBef>
              <a:spcAft>
                <a:spcPts val="0"/>
              </a:spcAft>
              <a:buClr>
                <a:schemeClr val="dk1"/>
              </a:buClr>
              <a:buSzPts val="1100"/>
              <a:buFont typeface="Arial"/>
              <a:buNone/>
            </a:pPr>
            <a:r>
              <a:rPr lang="ru" sz="1200" i="1" u="sng">
                <a:solidFill>
                  <a:schemeClr val="dk1"/>
                </a:solidFill>
                <a:latin typeface="Times New Roman"/>
                <a:ea typeface="Times New Roman"/>
                <a:cs typeface="Times New Roman"/>
                <a:sym typeface="Times New Roman"/>
              </a:rPr>
              <a:t>Caz grav de violență online : </a:t>
            </a:r>
            <a:r>
              <a:rPr lang="ru" sz="1200">
                <a:solidFill>
                  <a:schemeClr val="dk1"/>
                </a:solidFill>
                <a:latin typeface="Times New Roman"/>
                <a:ea typeface="Times New Roman"/>
                <a:cs typeface="Times New Roman"/>
                <a:sym typeface="Times New Roman"/>
              </a:rPr>
              <a:t>A fost ameninţat pe internet, pe rețele de socializare, de către persoane pe care le cunoaşte ori de către persoane necunoscute; În internet, pe rețele de socializare, s-au făcut glume la adresa copilului, cu tentă sexuală ori a primit unele comentarii, propuneri sau conținuturi (video sau fotografii) cu caracter sexual; Publicarea în mediul online a unor fotografii sau video ce reprezintă copilul în ipostaze sexuale (fără lenjerie intimă, simulând sau implicat în acţiuni cu caracter sexual etc.); Ameninţarea sau şantajul copilului (sextortion) cu distribuirea unor informații compromițătoare despre acesta, în schimbul unor acţiuni cu caracter sexual etc. </a:t>
            </a:r>
            <a:endParaRPr sz="12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ru" sz="1200" i="1">
                <a:solidFill>
                  <a:schemeClr val="dk1"/>
                </a:solidFill>
                <a:latin typeface="Times New Roman"/>
                <a:ea typeface="Times New Roman"/>
                <a:cs typeface="Times New Roman"/>
                <a:sym typeface="Times New Roman"/>
              </a:rPr>
              <a:t>Cadrul didactic va întreprinde următoarele acțiuni: </a:t>
            </a:r>
            <a:endParaRPr sz="1200" i="1">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ru" sz="1200">
                <a:solidFill>
                  <a:schemeClr val="dk1"/>
                </a:solidFill>
                <a:latin typeface="Times New Roman"/>
                <a:ea typeface="Times New Roman"/>
                <a:cs typeface="Times New Roman"/>
                <a:sym typeface="Times New Roman"/>
              </a:rPr>
              <a:t>1. Va discuta cu elevul ce a trecut prin această experiență de violenţă; </a:t>
            </a:r>
            <a:endParaRPr sz="12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ru" sz="1200">
                <a:solidFill>
                  <a:schemeClr val="dk1"/>
                </a:solidFill>
                <a:latin typeface="Times New Roman"/>
                <a:ea typeface="Times New Roman"/>
                <a:cs typeface="Times New Roman"/>
                <a:sym typeface="Times New Roman"/>
              </a:rPr>
              <a:t>2. Va anunța imediat administraţia instituției și coordonatorul acţiunilor de prevenire, identificare, raportare, referire şi asistență în cazurile de violenţă faţă de copii; </a:t>
            </a:r>
            <a:endParaRPr sz="12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ru" sz="1200">
                <a:solidFill>
                  <a:schemeClr val="dk1"/>
                </a:solidFill>
                <a:latin typeface="Times New Roman"/>
                <a:ea typeface="Times New Roman"/>
                <a:cs typeface="Times New Roman"/>
                <a:sym typeface="Times New Roman"/>
              </a:rPr>
              <a:t>3. Psihologul şcolar va pregăti un plan de lucru cu elevul/clasa de elevi în care a avut loc situația. </a:t>
            </a:r>
            <a:endParaRPr sz="12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ru" sz="1200">
                <a:solidFill>
                  <a:schemeClr val="dk1"/>
                </a:solidFill>
                <a:latin typeface="Times New Roman"/>
                <a:ea typeface="Times New Roman"/>
                <a:cs typeface="Times New Roman"/>
                <a:sym typeface="Times New Roman"/>
              </a:rPr>
              <a:t>4. Va informa părinții copilului supus situației de violenţă despre acţiunile comise față de el, consecinţele acestora, măsurile întreprinse de angajații instituţiei de învăţământ şi va încuraja părintele să nu pedepsească copilul şi să nu-l blameze, dar dimpotrivă să-l ajute să depăşească această situație; </a:t>
            </a:r>
            <a:endParaRPr sz="120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r>
              <a:rPr lang="ru" sz="1200">
                <a:solidFill>
                  <a:schemeClr val="dk1"/>
                </a:solidFill>
                <a:latin typeface="Times New Roman"/>
                <a:ea typeface="Times New Roman"/>
                <a:cs typeface="Times New Roman"/>
                <a:sym typeface="Times New Roman"/>
              </a:rPr>
              <a:t>5. Va informa elevii și părinții despre posibilităţile de accesare a Serviciilor de asistenţă psihologică şi de sănătate, de dezvoltare personală şi socială etc.;</a:t>
            </a:r>
            <a:endParaRPr sz="1200">
              <a:solidFill>
                <a:schemeClr val="dk1"/>
              </a:solidFill>
              <a:latin typeface="Times New Roman"/>
              <a:ea typeface="Times New Roman"/>
              <a:cs typeface="Times New Roman"/>
              <a:sym typeface="Times New Roman"/>
            </a:endParaRPr>
          </a:p>
          <a:p>
            <a:pPr marL="0" marR="0" lvl="0" indent="0" algn="l" rtl="0">
              <a:spcBef>
                <a:spcPts val="0"/>
              </a:spcBef>
              <a:spcAft>
                <a:spcPts val="0"/>
              </a:spcAft>
              <a:buClr>
                <a:schemeClr val="dk1"/>
              </a:buClr>
              <a:buSzPts val="1100"/>
              <a:buFont typeface="Arial"/>
              <a:buNone/>
            </a:pPr>
            <a:r>
              <a:rPr lang="ru" sz="1200">
                <a:solidFill>
                  <a:schemeClr val="dk1"/>
                </a:solidFill>
                <a:latin typeface="Times New Roman"/>
                <a:ea typeface="Times New Roman"/>
                <a:cs typeface="Times New Roman"/>
                <a:sym typeface="Times New Roman"/>
              </a:rPr>
              <a:t> 6. Instituția de învăţământ va colabora cu organele competente sau/şi cu servicii de consiliere și raportare pentru a preveni alte posibile situaţii de abuz online în timpul lecțiilor la distanţă sau în afara acestora. </a:t>
            </a:r>
            <a:endParaRPr sz="1200">
              <a:solidFill>
                <a:schemeClr val="dk1"/>
              </a:solidFill>
              <a:latin typeface="Times New Roman"/>
              <a:ea typeface="Times New Roman"/>
              <a:cs typeface="Times New Roman"/>
              <a:sym typeface="Times New Roman"/>
            </a:endParaRPr>
          </a:p>
          <a:p>
            <a:pPr marL="0" marR="48768" lvl="0" indent="0" algn="l" rtl="0">
              <a:lnSpc>
                <a:spcPct val="100000"/>
              </a:lnSpc>
              <a:spcBef>
                <a:spcPts val="0"/>
              </a:spcBef>
              <a:spcAft>
                <a:spcPts val="0"/>
              </a:spcAft>
              <a:buNone/>
            </a:pPr>
            <a:endParaRPr sz="1200" i="1" u="sng">
              <a:solidFill>
                <a:schemeClr val="dk1"/>
              </a:solidFill>
              <a:latin typeface="Times New Roman"/>
              <a:ea typeface="Times New Roman"/>
              <a:cs typeface="Times New Roman"/>
              <a:sym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31"/>
          <p:cNvSpPr txBox="1">
            <a:spLocks noGrp="1"/>
          </p:cNvSpPr>
          <p:nvPr>
            <p:ph type="title"/>
          </p:nvPr>
        </p:nvSpPr>
        <p:spPr>
          <a:xfrm>
            <a:off x="311700" y="42200"/>
            <a:ext cx="8520600" cy="899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1069 din 06.10.2020</a:t>
            </a:r>
            <a:endParaRPr>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164" name="Google Shape;164;p31"/>
          <p:cNvSpPr txBox="1">
            <a:spLocks noGrp="1"/>
          </p:cNvSpPr>
          <p:nvPr>
            <p:ph type="body" idx="1"/>
          </p:nvPr>
        </p:nvSpPr>
        <p:spPr>
          <a:xfrm>
            <a:off x="214625" y="606850"/>
            <a:ext cx="8617800" cy="4388700"/>
          </a:xfrm>
          <a:prstGeom prst="rect">
            <a:avLst/>
          </a:prstGeom>
        </p:spPr>
        <p:txBody>
          <a:bodyPr spcFirstLastPara="1" wrap="square" lIns="91425" tIns="91425" rIns="91425" bIns="91425" anchor="t" anchorCtr="0">
            <a:noAutofit/>
          </a:bodyPr>
          <a:lstStyle/>
          <a:p>
            <a:pPr marL="382043" marR="0" lvl="0" indent="0" algn="l" rtl="0">
              <a:spcBef>
                <a:spcPts val="296"/>
              </a:spcBef>
              <a:spcAft>
                <a:spcPts val="0"/>
              </a:spcAft>
              <a:buNone/>
            </a:pPr>
            <a:r>
              <a:rPr lang="ru" sz="1400" b="1" i="1" u="sng" dirty="0">
                <a:solidFill>
                  <a:schemeClr val="tx1"/>
                </a:solidFill>
                <a:latin typeface="Times New Roman"/>
                <a:ea typeface="Times New Roman"/>
                <a:cs typeface="Times New Roman"/>
                <a:sym typeface="Times New Roman"/>
              </a:rPr>
              <a:t>În cazul producerii unui incident:</a:t>
            </a:r>
            <a:endParaRPr sz="1400" b="1" i="1" u="sng" dirty="0">
              <a:solidFill>
                <a:schemeClr val="tx1"/>
              </a:solidFill>
              <a:latin typeface="Times New Roman"/>
              <a:ea typeface="Times New Roman"/>
              <a:cs typeface="Times New Roman"/>
              <a:sym typeface="Times New Roman"/>
            </a:endParaRPr>
          </a:p>
          <a:p>
            <a:pPr marL="382043" marR="0" lvl="0" indent="0" algn="l" rtl="0">
              <a:spcBef>
                <a:spcPts val="296"/>
              </a:spcBef>
              <a:spcAft>
                <a:spcPts val="0"/>
              </a:spcAft>
              <a:buNone/>
            </a:pPr>
            <a:r>
              <a:rPr lang="ru" sz="1400" dirty="0">
                <a:solidFill>
                  <a:schemeClr val="tx1"/>
                </a:solidFill>
                <a:latin typeface="Times New Roman"/>
                <a:ea typeface="Times New Roman"/>
                <a:cs typeface="Times New Roman"/>
                <a:sym typeface="Times New Roman"/>
              </a:rPr>
              <a:t>administraţia instituției de învățământ va informa organul local de specialitate în domeniul învăţământului despre acţiunile întreprinse imediat/cine a fost informat; </a:t>
            </a:r>
            <a:endParaRPr sz="1400" dirty="0">
              <a:solidFill>
                <a:schemeClr val="tx1"/>
              </a:solidFill>
              <a:latin typeface="Times New Roman"/>
              <a:ea typeface="Times New Roman"/>
              <a:cs typeface="Times New Roman"/>
              <a:sym typeface="Times New Roman"/>
            </a:endParaRPr>
          </a:p>
          <a:p>
            <a:pPr marL="382043" marR="0" lvl="0" indent="0" algn="l" rtl="0">
              <a:spcBef>
                <a:spcPts val="296"/>
              </a:spcBef>
              <a:spcAft>
                <a:spcPts val="0"/>
              </a:spcAft>
              <a:buNone/>
            </a:pPr>
            <a:endParaRPr sz="1400" dirty="0">
              <a:solidFill>
                <a:schemeClr val="tx1"/>
              </a:solidFill>
              <a:latin typeface="Times New Roman"/>
              <a:ea typeface="Times New Roman"/>
              <a:cs typeface="Times New Roman"/>
              <a:sym typeface="Times New Roman"/>
            </a:endParaRPr>
          </a:p>
          <a:p>
            <a:pPr marL="382043" marR="0" lvl="0" indent="0" algn="l" rtl="0">
              <a:spcBef>
                <a:spcPts val="296"/>
              </a:spcBef>
              <a:spcAft>
                <a:spcPts val="0"/>
              </a:spcAft>
              <a:buClr>
                <a:schemeClr val="dk1"/>
              </a:buClr>
              <a:buSzPts val="1100"/>
              <a:buFont typeface="Arial"/>
              <a:buNone/>
            </a:pPr>
            <a:r>
              <a:rPr lang="ru" sz="1400" b="1" i="1" u="sng" dirty="0">
                <a:solidFill>
                  <a:schemeClr val="tx1"/>
                </a:solidFill>
                <a:latin typeface="Times New Roman"/>
                <a:ea typeface="Times New Roman"/>
                <a:cs typeface="Times New Roman"/>
                <a:sym typeface="Times New Roman"/>
              </a:rPr>
              <a:t>Urmare a incidentului instituția de învățământ: </a:t>
            </a:r>
            <a:endParaRPr sz="1400" b="1" i="1" u="sng" dirty="0">
              <a:solidFill>
                <a:schemeClr val="tx1"/>
              </a:solidFill>
              <a:latin typeface="Times New Roman"/>
              <a:ea typeface="Times New Roman"/>
              <a:cs typeface="Times New Roman"/>
              <a:sym typeface="Times New Roman"/>
            </a:endParaRPr>
          </a:p>
          <a:p>
            <a:pPr marL="457200" marR="3616890" lvl="0" indent="-317500" algn="l" rtl="0">
              <a:spcBef>
                <a:spcPts val="321"/>
              </a:spcBef>
              <a:spcAft>
                <a:spcPts val="0"/>
              </a:spcAft>
              <a:buClr>
                <a:schemeClr val="dk1"/>
              </a:buClr>
              <a:buSzPts val="1400"/>
              <a:buFont typeface="Times New Roman"/>
              <a:buChar char="➢"/>
            </a:pPr>
            <a:r>
              <a:rPr lang="ru" sz="1400" dirty="0">
                <a:solidFill>
                  <a:schemeClr val="tx1"/>
                </a:solidFill>
                <a:latin typeface="Times New Roman"/>
                <a:ea typeface="Times New Roman"/>
                <a:cs typeface="Times New Roman"/>
                <a:sym typeface="Times New Roman"/>
              </a:rPr>
              <a:t>va realiza o anchetă internă; </a:t>
            </a:r>
            <a:endParaRPr sz="1400" dirty="0">
              <a:solidFill>
                <a:schemeClr val="tx1"/>
              </a:solidFill>
              <a:latin typeface="Times New Roman"/>
              <a:ea typeface="Times New Roman"/>
              <a:cs typeface="Times New Roman"/>
              <a:sym typeface="Times New Roman"/>
            </a:endParaRPr>
          </a:p>
          <a:p>
            <a:pPr marL="457200" marR="0" lvl="0" indent="-317500" algn="l" rtl="0">
              <a:spcBef>
                <a:spcPts val="0"/>
              </a:spcBef>
              <a:spcAft>
                <a:spcPts val="0"/>
              </a:spcAft>
              <a:buClr>
                <a:schemeClr val="dk1"/>
              </a:buClr>
              <a:buSzPts val="1400"/>
              <a:buFont typeface="Times New Roman"/>
              <a:buChar char="➢"/>
            </a:pPr>
            <a:r>
              <a:rPr lang="ru" sz="1400" dirty="0">
                <a:solidFill>
                  <a:schemeClr val="tx1"/>
                </a:solidFill>
                <a:latin typeface="Times New Roman"/>
                <a:ea typeface="Times New Roman"/>
                <a:cs typeface="Times New Roman"/>
                <a:sym typeface="Times New Roman"/>
              </a:rPr>
              <a:t>va realiza discuții cu copii/părinții cu dirigintele şi psihologul instituţiei/specialistul SAP; </a:t>
            </a:r>
            <a:endParaRPr sz="1400" dirty="0">
              <a:solidFill>
                <a:schemeClr val="tx1"/>
              </a:solidFill>
              <a:latin typeface="Times New Roman"/>
              <a:ea typeface="Times New Roman"/>
              <a:cs typeface="Times New Roman"/>
              <a:sym typeface="Times New Roman"/>
            </a:endParaRPr>
          </a:p>
          <a:p>
            <a:pPr marL="457200" marR="0" lvl="0" indent="-317500" algn="l" rtl="0">
              <a:spcBef>
                <a:spcPts val="0"/>
              </a:spcBef>
              <a:spcAft>
                <a:spcPts val="0"/>
              </a:spcAft>
              <a:buClr>
                <a:schemeClr val="dk1"/>
              </a:buClr>
              <a:buSzPts val="1400"/>
              <a:buFont typeface="Times New Roman"/>
              <a:buChar char="➢"/>
            </a:pPr>
            <a:r>
              <a:rPr lang="ru" sz="1400" dirty="0">
                <a:solidFill>
                  <a:schemeClr val="tx1"/>
                </a:solidFill>
                <a:latin typeface="Times New Roman"/>
                <a:ea typeface="Times New Roman"/>
                <a:cs typeface="Times New Roman"/>
                <a:sym typeface="Times New Roman"/>
              </a:rPr>
              <a:t>va informa OLSDI despre măsurile întreprinse; va asigura informarea copiilor despre asistenţa oferită de serviciul telefonul copilului 116111 (afişarea telefonului copilului în instituție), siguronline.md și 12plus.md; </a:t>
            </a:r>
            <a:endParaRPr sz="1400" dirty="0">
              <a:solidFill>
                <a:schemeClr val="tx1"/>
              </a:solidFill>
              <a:latin typeface="Times New Roman"/>
              <a:ea typeface="Times New Roman"/>
              <a:cs typeface="Times New Roman"/>
              <a:sym typeface="Times New Roman"/>
            </a:endParaRPr>
          </a:p>
          <a:p>
            <a:pPr marL="457200" marR="0" lvl="0" indent="-317500" algn="l" rtl="0">
              <a:spcBef>
                <a:spcPts val="0"/>
              </a:spcBef>
              <a:spcAft>
                <a:spcPts val="0"/>
              </a:spcAft>
              <a:buSzPts val="1400"/>
              <a:buFont typeface="Times New Roman"/>
              <a:buChar char="➢"/>
            </a:pPr>
            <a:r>
              <a:rPr lang="ru" sz="1400" dirty="0">
                <a:solidFill>
                  <a:schemeClr val="tx1"/>
                </a:solidFill>
                <a:latin typeface="Times New Roman"/>
                <a:ea typeface="Times New Roman"/>
                <a:cs typeface="Times New Roman"/>
                <a:sym typeface="Times New Roman"/>
              </a:rPr>
              <a:t>va asigura întocmirea şi transmiterea autorității tutelare locale a fişei de sesizare a cazului de abuz, neglijare, exploatare sau trafic al copilului şi </a:t>
            </a:r>
            <a:r>
              <a:rPr lang="ru" sz="1400" u="sng" dirty="0">
                <a:solidFill>
                  <a:schemeClr val="tx1"/>
                </a:solidFill>
                <a:latin typeface="Times New Roman"/>
                <a:ea typeface="Times New Roman"/>
                <a:cs typeface="Times New Roman"/>
                <a:sym typeface="Times New Roman"/>
              </a:rPr>
              <a:t>a copiei fişei coordonatorului ANET</a:t>
            </a:r>
            <a:r>
              <a:rPr lang="ru" sz="1400" dirty="0">
                <a:solidFill>
                  <a:schemeClr val="tx1"/>
                </a:solidFill>
                <a:latin typeface="Times New Roman"/>
                <a:ea typeface="Times New Roman"/>
                <a:cs typeface="Times New Roman"/>
                <a:sym typeface="Times New Roman"/>
              </a:rPr>
              <a:t>,</a:t>
            </a:r>
            <a:r>
              <a:rPr lang="ru" sz="1400" u="sng" dirty="0">
                <a:solidFill>
                  <a:schemeClr val="tx1"/>
                </a:solidFill>
                <a:latin typeface="Times New Roman"/>
                <a:ea typeface="Times New Roman"/>
                <a:cs typeface="Times New Roman"/>
                <a:sym typeface="Times New Roman"/>
              </a:rPr>
              <a:t> în cazul în care fişa în termen de 24 ore nu a fost transmisă autorității tutelare locale cu mențiunea cauzei netransmiterii.</a:t>
            </a:r>
            <a:r>
              <a:rPr lang="ru" sz="1400" dirty="0">
                <a:solidFill>
                  <a:schemeClr val="tx1"/>
                </a:solidFill>
                <a:latin typeface="Times New Roman"/>
                <a:ea typeface="Times New Roman"/>
                <a:cs typeface="Times New Roman"/>
                <a:sym typeface="Times New Roman"/>
              </a:rPr>
              <a:t> </a:t>
            </a:r>
            <a:endParaRPr sz="1400" dirty="0">
              <a:solidFill>
                <a:schemeClr val="tx1"/>
              </a:solidFill>
              <a:latin typeface="Times New Roman"/>
              <a:ea typeface="Times New Roman"/>
              <a:cs typeface="Times New Roman"/>
              <a:sym typeface="Times New Roman"/>
            </a:endParaRPr>
          </a:p>
          <a:p>
            <a:pPr marL="134195" marR="0" lvl="0" indent="630405" algn="l" rtl="0">
              <a:spcBef>
                <a:spcPts val="123"/>
              </a:spcBef>
              <a:spcAft>
                <a:spcPts val="0"/>
              </a:spcAft>
              <a:buNone/>
            </a:pPr>
            <a:endParaRPr sz="1300" b="1" dirty="0">
              <a:solidFill>
                <a:schemeClr val="tx1"/>
              </a:solidFill>
              <a:latin typeface="Times New Roman"/>
              <a:ea typeface="Times New Roman"/>
              <a:cs typeface="Times New Roman"/>
              <a:sym typeface="Times New Roman"/>
            </a:endParaRPr>
          </a:p>
          <a:p>
            <a:pPr marL="134195" marR="0" lvl="0" indent="323004" algn="l" rtl="0">
              <a:spcBef>
                <a:spcPts val="123"/>
              </a:spcBef>
              <a:spcAft>
                <a:spcPts val="0"/>
              </a:spcAft>
              <a:buNone/>
            </a:pPr>
            <a:r>
              <a:rPr lang="ru" sz="1300" b="1" dirty="0">
                <a:solidFill>
                  <a:schemeClr val="tx1"/>
                </a:solidFill>
                <a:latin typeface="Times New Roman"/>
                <a:ea typeface="Times New Roman"/>
                <a:cs typeface="Times New Roman"/>
                <a:sym typeface="Times New Roman"/>
              </a:rPr>
              <a:t>ATENȚIE! Necomunicarea cazurilor de abuz în mediul online asupra elevilor facilitează victimizarea copiilor  de către abuzator. În spatele unui copil victimă întotdeauna sunt și alți copii abuzați. </a:t>
            </a:r>
            <a:endParaRPr sz="1300" b="1" dirty="0">
              <a:solidFill>
                <a:schemeClr val="tx1"/>
              </a:solidFill>
              <a:latin typeface="Times New Roman"/>
              <a:ea typeface="Times New Roman"/>
              <a:cs typeface="Times New Roman"/>
              <a:sym typeface="Times New Roman"/>
            </a:endParaRPr>
          </a:p>
          <a:p>
            <a:pPr marL="438410" marR="0" lvl="0" indent="0" algn="l" rtl="0">
              <a:spcBef>
                <a:spcPts val="321"/>
              </a:spcBef>
              <a:spcAft>
                <a:spcPts val="0"/>
              </a:spcAft>
              <a:buClr>
                <a:schemeClr val="dk1"/>
              </a:buClr>
              <a:buSzPts val="1100"/>
              <a:buFont typeface="Arial"/>
              <a:buNone/>
            </a:pPr>
            <a:endParaRPr sz="1400" dirty="0">
              <a:solidFill>
                <a:schemeClr val="tx1"/>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279450" y="16285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b="1">
                <a:latin typeface="Times New Roman"/>
                <a:ea typeface="Times New Roman"/>
                <a:cs typeface="Times New Roman"/>
                <a:sym typeface="Times New Roman"/>
              </a:rPr>
              <a:t>Noțiuni de bază - Ordinul MECC nr. 1069 din 06.10.2020</a:t>
            </a:r>
            <a:endParaRPr b="1">
              <a:latin typeface="Times New Roman"/>
              <a:ea typeface="Times New Roman"/>
              <a:cs typeface="Times New Roman"/>
              <a:sym typeface="Times New Roman"/>
            </a:endParaRPr>
          </a:p>
        </p:txBody>
      </p:sp>
      <p:sp>
        <p:nvSpPr>
          <p:cNvPr id="63" name="Google Shape;63;p14"/>
          <p:cNvSpPr txBox="1">
            <a:spLocks noGrp="1"/>
          </p:cNvSpPr>
          <p:nvPr>
            <p:ph type="body" idx="1"/>
          </p:nvPr>
        </p:nvSpPr>
        <p:spPr>
          <a:xfrm>
            <a:off x="185425" y="735550"/>
            <a:ext cx="8787600" cy="4278900"/>
          </a:xfrm>
          <a:prstGeom prst="rect">
            <a:avLst/>
          </a:prstGeom>
        </p:spPr>
        <p:txBody>
          <a:bodyPr spcFirstLastPara="1" wrap="square" lIns="91425" tIns="91425" rIns="91425" bIns="91425" anchor="t" anchorCtr="0">
            <a:noAutofit/>
          </a:bodyPr>
          <a:lstStyle/>
          <a:p>
            <a:pPr marL="82296" marR="0" lvl="0" indent="0" algn="l" rtl="0">
              <a:lnSpc>
                <a:spcPct val="115000"/>
              </a:lnSpc>
              <a:spcBef>
                <a:spcPts val="1728"/>
              </a:spcBef>
              <a:spcAft>
                <a:spcPts val="0"/>
              </a:spcAft>
              <a:buNone/>
            </a:pPr>
            <a:r>
              <a:rPr lang="ru" sz="1600" i="1">
                <a:solidFill>
                  <a:schemeClr val="dk1"/>
                </a:solidFill>
                <a:latin typeface="Times New Roman"/>
                <a:ea typeface="Times New Roman"/>
                <a:cs typeface="Times New Roman"/>
                <a:sym typeface="Times New Roman"/>
              </a:rPr>
              <a:t>Siguranţa online </a:t>
            </a:r>
            <a:r>
              <a:rPr lang="ru" sz="1600">
                <a:solidFill>
                  <a:schemeClr val="dk1"/>
                </a:solidFill>
                <a:latin typeface="Times New Roman"/>
                <a:ea typeface="Times New Roman"/>
                <a:cs typeface="Times New Roman"/>
                <a:sym typeface="Times New Roman"/>
              </a:rPr>
              <a:t>a copiilor reprezintă </a:t>
            </a:r>
            <a:r>
              <a:rPr lang="ru" sz="1600" u="sng">
                <a:solidFill>
                  <a:schemeClr val="dk1"/>
                </a:solidFill>
                <a:latin typeface="Times New Roman"/>
                <a:ea typeface="Times New Roman"/>
                <a:cs typeface="Times New Roman"/>
                <a:sym typeface="Times New Roman"/>
              </a:rPr>
              <a:t>rezultatul unui șir de măsuri</a:t>
            </a:r>
            <a:r>
              <a:rPr lang="ru" sz="1600">
                <a:solidFill>
                  <a:schemeClr val="dk1"/>
                </a:solidFill>
                <a:latin typeface="Times New Roman"/>
                <a:ea typeface="Times New Roman"/>
                <a:cs typeface="Times New Roman"/>
                <a:sym typeface="Times New Roman"/>
              </a:rPr>
              <a:t> întreprinse pentru a proteja bunăstarea copilului în mediul virtual de eventuale riscuri ce îi pot afecta integritatea fizică, emoțională sau sexuală.</a:t>
            </a:r>
            <a:endParaRPr sz="1600">
              <a:solidFill>
                <a:schemeClr val="dk1"/>
              </a:solidFill>
              <a:latin typeface="Times New Roman"/>
              <a:ea typeface="Times New Roman"/>
              <a:cs typeface="Times New Roman"/>
              <a:sym typeface="Times New Roman"/>
            </a:endParaRPr>
          </a:p>
          <a:p>
            <a:pPr marL="136848" marR="0" lvl="0" indent="-130628" algn="l" rtl="0">
              <a:lnSpc>
                <a:spcPct val="115000"/>
              </a:lnSpc>
              <a:spcBef>
                <a:spcPts val="882"/>
              </a:spcBef>
              <a:spcAft>
                <a:spcPts val="0"/>
              </a:spcAft>
              <a:buNone/>
            </a:pPr>
            <a:r>
              <a:rPr lang="ru" sz="1600">
                <a:solidFill>
                  <a:schemeClr val="dk1"/>
                </a:solidFill>
                <a:latin typeface="Times New Roman"/>
                <a:ea typeface="Times New Roman"/>
                <a:cs typeface="Times New Roman"/>
                <a:sym typeface="Times New Roman"/>
              </a:rPr>
              <a:t>S</a:t>
            </a:r>
            <a:r>
              <a:rPr lang="ru" sz="1600" i="1">
                <a:solidFill>
                  <a:schemeClr val="dk1"/>
                </a:solidFill>
                <a:latin typeface="Times New Roman"/>
                <a:ea typeface="Times New Roman"/>
                <a:cs typeface="Times New Roman"/>
                <a:sym typeface="Times New Roman"/>
              </a:rPr>
              <a:t>ecuritatea online - </a:t>
            </a:r>
            <a:r>
              <a:rPr lang="ru" sz="1600" u="sng">
                <a:solidFill>
                  <a:schemeClr val="dk1"/>
                </a:solidFill>
                <a:latin typeface="Times New Roman"/>
                <a:ea typeface="Times New Roman"/>
                <a:cs typeface="Times New Roman"/>
                <a:sym typeface="Times New Roman"/>
              </a:rPr>
              <a:t>rezultatul unui şir de măsuri</a:t>
            </a:r>
            <a:r>
              <a:rPr lang="ru" sz="1600">
                <a:solidFill>
                  <a:schemeClr val="dk1"/>
                </a:solidFill>
                <a:latin typeface="Times New Roman"/>
                <a:ea typeface="Times New Roman"/>
                <a:cs typeface="Times New Roman"/>
                <a:sym typeface="Times New Roman"/>
              </a:rPr>
              <a:t> întreprinse pentru a asigura protecţia datelor, informaţiilor şi dispozitivelor unei persoane.</a:t>
            </a:r>
            <a:endParaRPr sz="1600">
              <a:solidFill>
                <a:schemeClr val="dk1"/>
              </a:solidFill>
              <a:latin typeface="Times New Roman"/>
              <a:ea typeface="Times New Roman"/>
              <a:cs typeface="Times New Roman"/>
              <a:sym typeface="Times New Roman"/>
            </a:endParaRPr>
          </a:p>
          <a:p>
            <a:pPr marL="136848" marR="0" lvl="0" indent="-130628" algn="l" rtl="0">
              <a:lnSpc>
                <a:spcPct val="115000"/>
              </a:lnSpc>
              <a:spcBef>
                <a:spcPts val="882"/>
              </a:spcBef>
              <a:spcAft>
                <a:spcPts val="0"/>
              </a:spcAft>
              <a:buNone/>
            </a:pPr>
            <a:endParaRPr sz="1600">
              <a:solidFill>
                <a:schemeClr val="dk1"/>
              </a:solidFill>
              <a:latin typeface="Times New Roman"/>
              <a:ea typeface="Times New Roman"/>
              <a:cs typeface="Times New Roman"/>
              <a:sym typeface="Times New Roman"/>
            </a:endParaRPr>
          </a:p>
          <a:p>
            <a:pPr marL="0" marR="0" lvl="0" indent="0" algn="just" rtl="0">
              <a:lnSpc>
                <a:spcPct val="115000"/>
              </a:lnSpc>
              <a:spcBef>
                <a:spcPts val="0"/>
              </a:spcBef>
              <a:spcAft>
                <a:spcPts val="0"/>
              </a:spcAft>
              <a:buNone/>
            </a:pPr>
            <a:r>
              <a:rPr lang="ru" sz="1600" i="1">
                <a:solidFill>
                  <a:schemeClr val="dk1"/>
                </a:solidFill>
                <a:latin typeface="Times New Roman"/>
                <a:ea typeface="Times New Roman"/>
                <a:cs typeface="Times New Roman"/>
                <a:sym typeface="Times New Roman"/>
              </a:rPr>
              <a:t>Violența online </a:t>
            </a:r>
            <a:r>
              <a:rPr lang="ru" sz="1600">
                <a:solidFill>
                  <a:schemeClr val="dk1"/>
                </a:solidFill>
                <a:latin typeface="Times New Roman"/>
                <a:ea typeface="Times New Roman"/>
                <a:cs typeface="Times New Roman"/>
                <a:sym typeface="Times New Roman"/>
              </a:rPr>
              <a:t>- utilizarea sistemelor informatice pentru a provoca, facilita sau ameninţa cu aplicarea violenței asupra persoanelor ce are ca rezultat sau poate provoca daune sau suferințe fizice, sexuale, psihologice sau economice şi poate include exploatarea circumstanțelor, caracteristicilor sau vulnerabilităţii acestora. </a:t>
            </a:r>
            <a:endParaRPr sz="1600">
              <a:solidFill>
                <a:schemeClr val="dk1"/>
              </a:solidFill>
              <a:latin typeface="Times New Roman"/>
              <a:ea typeface="Times New Roman"/>
              <a:cs typeface="Times New Roman"/>
              <a:sym typeface="Times New Roman"/>
            </a:endParaRPr>
          </a:p>
          <a:p>
            <a:pPr marL="124407" marR="0" lvl="0" indent="-118187" algn="just" rtl="0">
              <a:lnSpc>
                <a:spcPct val="115000"/>
              </a:lnSpc>
              <a:spcBef>
                <a:spcPts val="1004"/>
              </a:spcBef>
              <a:spcAft>
                <a:spcPts val="0"/>
              </a:spcAft>
              <a:buNone/>
            </a:pPr>
            <a:r>
              <a:rPr lang="ru" sz="1600" i="1">
                <a:solidFill>
                  <a:schemeClr val="dk1"/>
                </a:solidFill>
                <a:latin typeface="Times New Roman"/>
                <a:ea typeface="Times New Roman"/>
                <a:cs typeface="Times New Roman"/>
                <a:sym typeface="Times New Roman"/>
              </a:rPr>
              <a:t>Abuz online asupra copiilor - </a:t>
            </a:r>
            <a:r>
              <a:rPr lang="ru" sz="1600">
                <a:solidFill>
                  <a:schemeClr val="dk1"/>
                </a:solidFill>
                <a:latin typeface="Times New Roman"/>
                <a:ea typeface="Times New Roman"/>
                <a:cs typeface="Times New Roman"/>
                <a:sym typeface="Times New Roman"/>
              </a:rPr>
              <a:t>orice formă de violenţă fizică, emoțională sau sexuală la care sunt expuşi copiii în mediul virtual sau care este facilitată de utilizarea tehnologiilor informaţionale şi de comunicație. </a:t>
            </a:r>
            <a:endParaRPr sz="1600">
              <a:solidFill>
                <a:schemeClr val="dk1"/>
              </a:solidFill>
              <a:latin typeface="Times New Roman"/>
              <a:ea typeface="Times New Roman"/>
              <a:cs typeface="Times New Roman"/>
              <a:sym typeface="Times New Roman"/>
            </a:endParaRPr>
          </a:p>
          <a:p>
            <a:pPr marL="136848" marR="0" lvl="0" indent="-130628" algn="l" rtl="0">
              <a:lnSpc>
                <a:spcPct val="115000"/>
              </a:lnSpc>
              <a:spcBef>
                <a:spcPts val="882"/>
              </a:spcBef>
              <a:spcAft>
                <a:spcPts val="0"/>
              </a:spcAft>
              <a:buNone/>
            </a:pPr>
            <a:endParaRPr sz="1600">
              <a:solidFill>
                <a:schemeClr val="dk1"/>
              </a:solidFill>
              <a:latin typeface="Times New Roman"/>
              <a:ea typeface="Times New Roman"/>
              <a:cs typeface="Times New Roman"/>
              <a:sym typeface="Times New Roman"/>
            </a:endParaRPr>
          </a:p>
          <a:p>
            <a:pPr marL="82296" marR="0" lvl="0" indent="0" algn="l" rtl="0">
              <a:lnSpc>
                <a:spcPct val="115000"/>
              </a:lnSpc>
              <a:spcBef>
                <a:spcPts val="1728"/>
              </a:spcBef>
              <a:spcAft>
                <a:spcPts val="0"/>
              </a:spcAft>
              <a:buClr>
                <a:schemeClr val="dk1"/>
              </a:buClr>
              <a:buSzPts val="1100"/>
              <a:buFont typeface="Arial"/>
              <a:buNone/>
            </a:pPr>
            <a:endParaRPr sz="1600">
              <a:solidFill>
                <a:schemeClr val="dk1"/>
              </a:solidFill>
              <a:latin typeface="Times New Roman"/>
              <a:ea typeface="Times New Roman"/>
              <a:cs typeface="Times New Roman"/>
              <a:sym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2"/>
          <p:cNvSpPr txBox="1">
            <a:spLocks noGrp="1"/>
          </p:cNvSpPr>
          <p:nvPr>
            <p:ph type="title"/>
          </p:nvPr>
        </p:nvSpPr>
        <p:spPr>
          <a:xfrm>
            <a:off x="311700" y="234625"/>
            <a:ext cx="8520600" cy="899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1069 din 06.10.2020</a:t>
            </a:r>
            <a:endParaRPr>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170" name="Google Shape;170;p32"/>
          <p:cNvSpPr txBox="1">
            <a:spLocks noGrp="1"/>
          </p:cNvSpPr>
          <p:nvPr>
            <p:ph type="body" idx="1"/>
          </p:nvPr>
        </p:nvSpPr>
        <p:spPr>
          <a:xfrm>
            <a:off x="81400" y="858475"/>
            <a:ext cx="8903100" cy="4137000"/>
          </a:xfrm>
          <a:prstGeom prst="rect">
            <a:avLst/>
          </a:prstGeom>
        </p:spPr>
        <p:txBody>
          <a:bodyPr spcFirstLastPara="1" wrap="square" lIns="91425" tIns="91425" rIns="91425" bIns="91425" anchor="t" anchorCtr="0">
            <a:noAutofit/>
          </a:bodyPr>
          <a:lstStyle/>
          <a:p>
            <a:pPr marL="345988" marR="3685403" lvl="0" indent="0" algn="l" rtl="0">
              <a:lnSpc>
                <a:spcPct val="150000"/>
              </a:lnSpc>
              <a:spcBef>
                <a:spcPts val="1776"/>
              </a:spcBef>
              <a:spcAft>
                <a:spcPts val="0"/>
              </a:spcAft>
              <a:buNone/>
            </a:pPr>
            <a:r>
              <a:rPr lang="ru" sz="1700" b="1">
                <a:solidFill>
                  <a:schemeClr val="dk1"/>
                </a:solidFill>
                <a:latin typeface="Times New Roman"/>
                <a:ea typeface="Times New Roman"/>
                <a:cs typeface="Times New Roman"/>
                <a:sym typeface="Times New Roman"/>
              </a:rPr>
              <a:t>4.5. Coordonatorul ANET:</a:t>
            </a:r>
            <a:r>
              <a:rPr lang="ru" sz="1500" b="1">
                <a:solidFill>
                  <a:schemeClr val="dk1"/>
                </a:solidFill>
                <a:latin typeface="Times New Roman"/>
                <a:ea typeface="Times New Roman"/>
                <a:cs typeface="Times New Roman"/>
                <a:sym typeface="Times New Roman"/>
              </a:rPr>
              <a:t> </a:t>
            </a:r>
            <a:endParaRPr sz="1500" b="1">
              <a:solidFill>
                <a:schemeClr val="dk1"/>
              </a:solidFill>
              <a:latin typeface="Times New Roman"/>
              <a:ea typeface="Times New Roman"/>
              <a:cs typeface="Times New Roman"/>
              <a:sym typeface="Times New Roman"/>
            </a:endParaRPr>
          </a:p>
          <a:p>
            <a:pPr marL="457200" marR="1204784" lvl="0" indent="-323850" algn="l" rtl="0">
              <a:lnSpc>
                <a:spcPct val="150000"/>
              </a:lnSpc>
              <a:spcBef>
                <a:spcPts val="97"/>
              </a:spcBef>
              <a:spcAft>
                <a:spcPts val="0"/>
              </a:spcAft>
              <a:buClr>
                <a:schemeClr val="dk1"/>
              </a:buClr>
              <a:buSzPts val="1500"/>
              <a:buFont typeface="Times New Roman"/>
              <a:buAutoNum type="arabicPeriod"/>
            </a:pPr>
            <a:r>
              <a:rPr lang="ru" sz="1500">
                <a:solidFill>
                  <a:schemeClr val="dk1"/>
                </a:solidFill>
                <a:latin typeface="Times New Roman"/>
                <a:ea typeface="Times New Roman"/>
                <a:cs typeface="Times New Roman"/>
                <a:sym typeface="Times New Roman"/>
              </a:rPr>
              <a:t>va colecta informația despre incidentele produse în mediul online: </a:t>
            </a:r>
            <a:endParaRPr sz="1500">
              <a:solidFill>
                <a:schemeClr val="dk1"/>
              </a:solidFill>
              <a:latin typeface="Times New Roman"/>
              <a:ea typeface="Times New Roman"/>
              <a:cs typeface="Times New Roman"/>
              <a:sym typeface="Times New Roman"/>
            </a:endParaRPr>
          </a:p>
          <a:p>
            <a:pPr marL="914400" marR="2440460" lvl="1" indent="-323850" algn="l" rtl="0">
              <a:lnSpc>
                <a:spcPct val="150000"/>
              </a:lnSpc>
              <a:spcBef>
                <a:spcPts val="0"/>
              </a:spcBef>
              <a:spcAft>
                <a:spcPts val="0"/>
              </a:spcAft>
              <a:buClr>
                <a:schemeClr val="dk1"/>
              </a:buClr>
              <a:buSzPts val="1500"/>
              <a:buFont typeface="Times New Roman"/>
              <a:buAutoNum type="alphaLcPeriod"/>
            </a:pPr>
            <a:r>
              <a:rPr lang="ru" sz="1500">
                <a:solidFill>
                  <a:schemeClr val="dk1"/>
                </a:solidFill>
                <a:latin typeface="Times New Roman"/>
                <a:ea typeface="Times New Roman"/>
                <a:cs typeface="Times New Roman"/>
                <a:sym typeface="Times New Roman"/>
              </a:rPr>
              <a:t>în cadrul orelor realizate în regim online; </a:t>
            </a:r>
            <a:endParaRPr sz="1500">
              <a:solidFill>
                <a:schemeClr val="dk1"/>
              </a:solidFill>
              <a:latin typeface="Times New Roman"/>
              <a:ea typeface="Times New Roman"/>
              <a:cs typeface="Times New Roman"/>
              <a:sym typeface="Times New Roman"/>
            </a:endParaRPr>
          </a:p>
          <a:p>
            <a:pPr marL="914400" marR="315097" lvl="1" indent="-323850" algn="l" rtl="0">
              <a:lnSpc>
                <a:spcPct val="150000"/>
              </a:lnSpc>
              <a:spcBef>
                <a:spcPts val="0"/>
              </a:spcBef>
              <a:spcAft>
                <a:spcPts val="0"/>
              </a:spcAft>
              <a:buClr>
                <a:schemeClr val="dk1"/>
              </a:buClr>
              <a:buSzPts val="1500"/>
              <a:buFont typeface="Times New Roman"/>
              <a:buAutoNum type="alphaLcPeriod"/>
            </a:pPr>
            <a:r>
              <a:rPr lang="ru" sz="1500">
                <a:solidFill>
                  <a:schemeClr val="dk1"/>
                </a:solidFill>
                <a:latin typeface="Times New Roman"/>
                <a:ea typeface="Times New Roman"/>
                <a:cs typeface="Times New Roman"/>
                <a:sym typeface="Times New Roman"/>
              </a:rPr>
              <a:t>în afara orelor, dar care ţin de incidente conexe siguranței copilului în mediul online; </a:t>
            </a:r>
            <a:endParaRPr sz="1500">
              <a:solidFill>
                <a:schemeClr val="dk1"/>
              </a:solidFill>
              <a:latin typeface="Times New Roman"/>
              <a:ea typeface="Times New Roman"/>
              <a:cs typeface="Times New Roman"/>
              <a:sym typeface="Times New Roman"/>
            </a:endParaRPr>
          </a:p>
          <a:p>
            <a:pPr marL="457200" marR="315097" lvl="0" indent="-323850" algn="l" rtl="0">
              <a:lnSpc>
                <a:spcPct val="150000"/>
              </a:lnSpc>
              <a:spcBef>
                <a:spcPts val="0"/>
              </a:spcBef>
              <a:spcAft>
                <a:spcPts val="0"/>
              </a:spcAft>
              <a:buClr>
                <a:schemeClr val="dk1"/>
              </a:buClr>
              <a:buSzPts val="1500"/>
              <a:buFont typeface="Times New Roman"/>
              <a:buAutoNum type="arabicPeriod"/>
            </a:pPr>
            <a:r>
              <a:rPr lang="ru" sz="1500">
                <a:solidFill>
                  <a:schemeClr val="dk1"/>
                </a:solidFill>
                <a:latin typeface="Times New Roman"/>
                <a:ea typeface="Times New Roman"/>
                <a:cs typeface="Times New Roman"/>
                <a:sym typeface="Times New Roman"/>
              </a:rPr>
              <a:t>va întocmi /transmite fişa de sesizare a cazului suspect de violenţă, neglijare, exploatare şi trafic al copilului întocmită de instituția de învățământ autorității tutelare locale</a:t>
            </a:r>
            <a:r>
              <a:rPr lang="ru" sz="1500" i="1">
                <a:solidFill>
                  <a:schemeClr val="dk1"/>
                </a:solidFill>
                <a:latin typeface="Times New Roman"/>
                <a:ea typeface="Times New Roman"/>
                <a:cs typeface="Times New Roman"/>
                <a:sym typeface="Times New Roman"/>
              </a:rPr>
              <a:t>/ </a:t>
            </a:r>
            <a:r>
              <a:rPr lang="ru" sz="1500">
                <a:solidFill>
                  <a:schemeClr val="dk1"/>
                </a:solidFill>
                <a:latin typeface="Times New Roman"/>
                <a:ea typeface="Times New Roman"/>
                <a:cs typeface="Times New Roman"/>
                <a:sym typeface="Times New Roman"/>
              </a:rPr>
              <a:t>teritoriale pentru înregistrare şi întreprindere, după caz a acțiunilor ce se impun în vederea asistenței copilului, cu informarea obligatorie a DÎTS;</a:t>
            </a:r>
            <a:endParaRPr sz="1500">
              <a:solidFill>
                <a:schemeClr val="dk1"/>
              </a:solidFill>
              <a:latin typeface="Times New Roman"/>
              <a:ea typeface="Times New Roman"/>
              <a:cs typeface="Times New Roman"/>
              <a:sym typeface="Times New Roman"/>
            </a:endParaRPr>
          </a:p>
          <a:p>
            <a:pPr marL="457200" marR="315097" lvl="0" indent="-323850" algn="l" rtl="0">
              <a:lnSpc>
                <a:spcPct val="150000"/>
              </a:lnSpc>
              <a:spcBef>
                <a:spcPts val="0"/>
              </a:spcBef>
              <a:spcAft>
                <a:spcPts val="0"/>
              </a:spcAft>
              <a:buClr>
                <a:schemeClr val="dk1"/>
              </a:buClr>
              <a:buSzPts val="1500"/>
              <a:buFont typeface="Times New Roman"/>
              <a:buAutoNum type="arabicPeriod"/>
            </a:pPr>
            <a:r>
              <a:rPr lang="ru" sz="1500" b="1" u="sng">
                <a:solidFill>
                  <a:schemeClr val="dk1"/>
                </a:solidFill>
                <a:latin typeface="Times New Roman"/>
                <a:ea typeface="Times New Roman"/>
                <a:cs typeface="Times New Roman"/>
                <a:sym typeface="Times New Roman"/>
              </a:rPr>
              <a:t>va informa DÎTS despre incident şi acţiunile imediate întreprinse în termen de 1 zi lucrătoare. </a:t>
            </a:r>
            <a:endParaRPr sz="1500" b="1" i="1" u="sng">
              <a:solidFill>
                <a:schemeClr val="dk1"/>
              </a:solidFill>
              <a:latin typeface="Times New Roman"/>
              <a:ea typeface="Times New Roman"/>
              <a:cs typeface="Times New Roman"/>
              <a:sym typeface="Times New Roman"/>
            </a:endParaRPr>
          </a:p>
          <a:p>
            <a:pPr marL="438410" marR="0" lvl="0" indent="0" algn="l" rtl="0">
              <a:spcBef>
                <a:spcPts val="321"/>
              </a:spcBef>
              <a:spcAft>
                <a:spcPts val="0"/>
              </a:spcAft>
              <a:buNone/>
            </a:pPr>
            <a:endParaRPr sz="1500">
              <a:solidFill>
                <a:schemeClr val="dk1"/>
              </a:solidFill>
              <a:latin typeface="Times New Roman"/>
              <a:ea typeface="Times New Roman"/>
              <a:cs typeface="Times New Roman"/>
              <a:sym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3"/>
          <p:cNvSpPr txBox="1">
            <a:spLocks noGrp="1"/>
          </p:cNvSpPr>
          <p:nvPr>
            <p:ph type="title"/>
          </p:nvPr>
        </p:nvSpPr>
        <p:spPr>
          <a:xfrm>
            <a:off x="311700" y="42200"/>
            <a:ext cx="8520600" cy="899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1069 din 06.10.2020</a:t>
            </a:r>
            <a:endParaRPr>
              <a:latin typeface="Times New Roman"/>
              <a:ea typeface="Times New Roman"/>
              <a:cs typeface="Times New Roman"/>
              <a:sym typeface="Times New Roman"/>
            </a:endParaRPr>
          </a:p>
          <a:p>
            <a:pPr marL="0" lvl="0" indent="0" algn="l" rtl="0">
              <a:spcBef>
                <a:spcPts val="0"/>
              </a:spcBef>
              <a:spcAft>
                <a:spcPts val="0"/>
              </a:spcAft>
              <a:buNone/>
            </a:pPr>
            <a:endParaRPr/>
          </a:p>
        </p:txBody>
      </p:sp>
      <p:sp>
        <p:nvSpPr>
          <p:cNvPr id="176" name="Google Shape;176;p33"/>
          <p:cNvSpPr txBox="1">
            <a:spLocks noGrp="1"/>
          </p:cNvSpPr>
          <p:nvPr>
            <p:ph type="body" idx="1"/>
          </p:nvPr>
        </p:nvSpPr>
        <p:spPr>
          <a:xfrm>
            <a:off x="81400" y="606850"/>
            <a:ext cx="8695800" cy="4388700"/>
          </a:xfrm>
          <a:prstGeom prst="rect">
            <a:avLst/>
          </a:prstGeom>
        </p:spPr>
        <p:txBody>
          <a:bodyPr spcFirstLastPara="1" wrap="square" lIns="91425" tIns="91425" rIns="91425" bIns="91425" anchor="t" anchorCtr="0">
            <a:noAutofit/>
          </a:bodyPr>
          <a:lstStyle/>
          <a:p>
            <a:pPr marL="438410" marR="0" lvl="0" indent="0" algn="l" rtl="0">
              <a:spcBef>
                <a:spcPts val="321"/>
              </a:spcBef>
              <a:spcAft>
                <a:spcPts val="0"/>
              </a:spcAft>
              <a:buNone/>
            </a:pPr>
            <a:r>
              <a:rPr lang="ru" sz="1700">
                <a:solidFill>
                  <a:schemeClr val="dk1"/>
                </a:solidFill>
                <a:latin typeface="Times New Roman"/>
                <a:ea typeface="Times New Roman"/>
                <a:cs typeface="Times New Roman"/>
                <a:sym typeface="Times New Roman"/>
              </a:rPr>
              <a:t>ATENȚIE:</a:t>
            </a:r>
            <a:endParaRPr sz="1700">
              <a:solidFill>
                <a:schemeClr val="dk1"/>
              </a:solidFill>
              <a:latin typeface="Times New Roman"/>
              <a:ea typeface="Times New Roman"/>
              <a:cs typeface="Times New Roman"/>
              <a:sym typeface="Times New Roman"/>
            </a:endParaRPr>
          </a:p>
          <a:p>
            <a:pPr marL="438410" marR="0" lvl="0" indent="0" algn="l" rtl="0">
              <a:spcBef>
                <a:spcPts val="321"/>
              </a:spcBef>
              <a:spcAft>
                <a:spcPts val="0"/>
              </a:spcAft>
              <a:buNone/>
            </a:pPr>
            <a:r>
              <a:rPr lang="ru" sz="1700" b="1">
                <a:solidFill>
                  <a:schemeClr val="dk1"/>
                </a:solidFill>
                <a:latin typeface="Times New Roman"/>
                <a:ea typeface="Times New Roman"/>
                <a:cs typeface="Times New Roman"/>
                <a:sym typeface="Times New Roman"/>
              </a:rPr>
              <a:t>Capitolul V: Aspecte tehnice de combatere a abuzului și blocarea încercărilor de deturnare a lecțiilor online:</a:t>
            </a:r>
            <a:endParaRPr sz="1700" b="1">
              <a:solidFill>
                <a:schemeClr val="dk1"/>
              </a:solidFill>
              <a:latin typeface="Times New Roman"/>
              <a:ea typeface="Times New Roman"/>
              <a:cs typeface="Times New Roman"/>
              <a:sym typeface="Times New Roman"/>
            </a:endParaRPr>
          </a:p>
          <a:p>
            <a:pPr marL="438410" marR="0" lvl="0" indent="0" algn="l" rtl="0">
              <a:spcBef>
                <a:spcPts val="321"/>
              </a:spcBef>
              <a:spcAft>
                <a:spcPts val="0"/>
              </a:spcAft>
              <a:buNone/>
            </a:pPr>
            <a:r>
              <a:rPr lang="ru" sz="1700">
                <a:solidFill>
                  <a:schemeClr val="dk1"/>
                </a:solidFill>
                <a:latin typeface="Times New Roman"/>
                <a:ea typeface="Times New Roman"/>
                <a:cs typeface="Times New Roman"/>
                <a:sym typeface="Times New Roman"/>
              </a:rPr>
              <a:t>5.1. ZOOM</a:t>
            </a:r>
            <a:endParaRPr sz="1700">
              <a:solidFill>
                <a:schemeClr val="dk1"/>
              </a:solidFill>
              <a:latin typeface="Times New Roman"/>
              <a:ea typeface="Times New Roman"/>
              <a:cs typeface="Times New Roman"/>
              <a:sym typeface="Times New Roman"/>
            </a:endParaRPr>
          </a:p>
          <a:p>
            <a:pPr marL="438410" marR="0" lvl="0" indent="0" algn="l" rtl="0">
              <a:spcBef>
                <a:spcPts val="321"/>
              </a:spcBef>
              <a:spcAft>
                <a:spcPts val="0"/>
              </a:spcAft>
              <a:buNone/>
            </a:pPr>
            <a:r>
              <a:rPr lang="ru" sz="1700">
                <a:solidFill>
                  <a:schemeClr val="dk1"/>
                </a:solidFill>
                <a:latin typeface="Times New Roman"/>
                <a:ea typeface="Times New Roman"/>
                <a:cs typeface="Times New Roman"/>
                <a:sym typeface="Times New Roman"/>
              </a:rPr>
              <a:t>5.2. Google Meet</a:t>
            </a:r>
            <a:endParaRPr sz="1700">
              <a:solidFill>
                <a:schemeClr val="dk1"/>
              </a:solidFill>
              <a:latin typeface="Times New Roman"/>
              <a:ea typeface="Times New Roman"/>
              <a:cs typeface="Times New Roman"/>
              <a:sym typeface="Times New Roman"/>
            </a:endParaRPr>
          </a:p>
          <a:p>
            <a:pPr marL="438410" marR="0" lvl="0" indent="0" algn="l" rtl="0">
              <a:spcBef>
                <a:spcPts val="321"/>
              </a:spcBef>
              <a:spcAft>
                <a:spcPts val="0"/>
              </a:spcAft>
              <a:buNone/>
            </a:pPr>
            <a:endParaRPr sz="1700">
              <a:solidFill>
                <a:schemeClr val="dk1"/>
              </a:solidFill>
              <a:latin typeface="Times New Roman"/>
              <a:ea typeface="Times New Roman"/>
              <a:cs typeface="Times New Roman"/>
              <a:sym typeface="Times New Roman"/>
            </a:endParaRPr>
          </a:p>
          <a:p>
            <a:pPr marL="438410" marR="0" lvl="0" indent="0" algn="l" rtl="0">
              <a:spcBef>
                <a:spcPts val="321"/>
              </a:spcBef>
              <a:spcAft>
                <a:spcPts val="0"/>
              </a:spcAft>
              <a:buNone/>
            </a:pPr>
            <a:r>
              <a:rPr lang="ru" sz="1700">
                <a:solidFill>
                  <a:schemeClr val="dk1"/>
                </a:solidFill>
                <a:latin typeface="Times New Roman"/>
                <a:ea typeface="Times New Roman"/>
                <a:cs typeface="Times New Roman"/>
                <a:sym typeface="Times New Roman"/>
              </a:rPr>
              <a:t>Surse suplimentare SECURITATE ONLINE:</a:t>
            </a:r>
            <a:endParaRPr sz="1700">
              <a:solidFill>
                <a:schemeClr val="dk1"/>
              </a:solidFill>
              <a:latin typeface="Times New Roman"/>
              <a:ea typeface="Times New Roman"/>
              <a:cs typeface="Times New Roman"/>
              <a:sym typeface="Times New Roman"/>
            </a:endParaRPr>
          </a:p>
          <a:p>
            <a:pPr marL="438410" marR="0" lvl="0" indent="0" algn="l" rtl="0">
              <a:spcBef>
                <a:spcPts val="321"/>
              </a:spcBef>
              <a:spcAft>
                <a:spcPts val="0"/>
              </a:spcAft>
              <a:buNone/>
            </a:pPr>
            <a:r>
              <a:rPr lang="ru" sz="1400" u="sng">
                <a:solidFill>
                  <a:schemeClr val="hlink"/>
                </a:solidFill>
                <a:latin typeface="Times New Roman"/>
                <a:ea typeface="Times New Roman"/>
                <a:cs typeface="Times New Roman"/>
                <a:sym typeface="Times New Roman"/>
                <a:hlinkClick r:id="rId3"/>
              </a:rPr>
              <a:t>https://mecc.gov.md/ro/content/siguranta-copiilor-internet</a:t>
            </a:r>
            <a:endParaRPr sz="1400">
              <a:solidFill>
                <a:schemeClr val="dk1"/>
              </a:solidFill>
              <a:latin typeface="Times New Roman"/>
              <a:ea typeface="Times New Roman"/>
              <a:cs typeface="Times New Roman"/>
              <a:sym typeface="Times New Roman"/>
            </a:endParaRPr>
          </a:p>
          <a:p>
            <a:pPr marL="438410" marR="0" lvl="0" indent="0" algn="l" rtl="0">
              <a:spcBef>
                <a:spcPts val="321"/>
              </a:spcBef>
              <a:spcAft>
                <a:spcPts val="0"/>
              </a:spcAft>
              <a:buNone/>
            </a:pPr>
            <a:r>
              <a:rPr lang="ru" sz="1400" u="sng">
                <a:solidFill>
                  <a:schemeClr val="hlink"/>
                </a:solidFill>
                <a:latin typeface="Times New Roman"/>
                <a:ea typeface="Times New Roman"/>
                <a:cs typeface="Times New Roman"/>
                <a:sym typeface="Times New Roman"/>
                <a:hlinkClick r:id="rId4"/>
              </a:rPr>
              <a:t>https://drive.google.com/file/d/18uzHUUZrLUp0qdShIyY-1NWRZU9Q2f0d/view?usp=sharing</a:t>
            </a:r>
            <a:endParaRPr sz="1400">
              <a:solidFill>
                <a:schemeClr val="dk1"/>
              </a:solidFill>
              <a:latin typeface="Times New Roman"/>
              <a:ea typeface="Times New Roman"/>
              <a:cs typeface="Times New Roman"/>
              <a:sym typeface="Times New Roman"/>
            </a:endParaRPr>
          </a:p>
          <a:p>
            <a:pPr marL="438410" marR="0" lvl="0" indent="0" algn="l" rtl="0">
              <a:spcBef>
                <a:spcPts val="321"/>
              </a:spcBef>
              <a:spcAft>
                <a:spcPts val="0"/>
              </a:spcAft>
              <a:buNone/>
            </a:pPr>
            <a:r>
              <a:rPr lang="ru" sz="1400" u="sng">
                <a:solidFill>
                  <a:schemeClr val="hlink"/>
                </a:solidFill>
                <a:latin typeface="Times New Roman"/>
                <a:ea typeface="Times New Roman"/>
                <a:cs typeface="Times New Roman"/>
                <a:sym typeface="Times New Roman"/>
                <a:hlinkClick r:id="rId5"/>
              </a:rPr>
              <a:t>https://drive.google.com/file/d/1dqNQgVDScL3SA7Yd3n-b6LdXFF7tvG-U/view?usp=sharing</a:t>
            </a:r>
            <a:endParaRPr sz="1400">
              <a:solidFill>
                <a:schemeClr val="dk1"/>
              </a:solidFill>
              <a:latin typeface="Times New Roman"/>
              <a:ea typeface="Times New Roman"/>
              <a:cs typeface="Times New Roman"/>
              <a:sym typeface="Times New Roman"/>
            </a:endParaRPr>
          </a:p>
          <a:p>
            <a:pPr marL="438410" marR="0" lvl="0" indent="0" algn="l" rtl="0">
              <a:spcBef>
                <a:spcPts val="321"/>
              </a:spcBef>
              <a:spcAft>
                <a:spcPts val="0"/>
              </a:spcAft>
              <a:buNone/>
            </a:pPr>
            <a:endParaRPr sz="1400">
              <a:solidFill>
                <a:schemeClr val="dk1"/>
              </a:solidFill>
              <a:latin typeface="Times New Roman"/>
              <a:ea typeface="Times New Roman"/>
              <a:cs typeface="Times New Roman"/>
              <a:sym typeface="Times New Roman"/>
            </a:endParaRPr>
          </a:p>
          <a:p>
            <a:pPr marL="438410" marR="0" lvl="0" indent="0" algn="l" rtl="0">
              <a:spcBef>
                <a:spcPts val="321"/>
              </a:spcBef>
              <a:spcAft>
                <a:spcPts val="0"/>
              </a:spcAft>
              <a:buNone/>
            </a:pPr>
            <a:endParaRPr sz="1400">
              <a:solidFill>
                <a:schemeClr val="dk1"/>
              </a:solidFill>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title"/>
          </p:nvPr>
        </p:nvSpPr>
        <p:spPr>
          <a:xfrm>
            <a:off x="311700" y="903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b="1">
                <a:latin typeface="Times New Roman"/>
                <a:ea typeface="Times New Roman"/>
                <a:cs typeface="Times New Roman"/>
                <a:sym typeface="Times New Roman"/>
              </a:rPr>
              <a:t>Cifre- Centrul internațional ”La Strada”</a:t>
            </a:r>
            <a:endParaRPr b="1">
              <a:latin typeface="Times New Roman"/>
              <a:ea typeface="Times New Roman"/>
              <a:cs typeface="Times New Roman"/>
              <a:sym typeface="Times New Roman"/>
            </a:endParaRPr>
          </a:p>
        </p:txBody>
      </p:sp>
      <p:pic>
        <p:nvPicPr>
          <p:cNvPr id="69" name="Google Shape;69;p15"/>
          <p:cNvPicPr preferRelativeResize="0"/>
          <p:nvPr/>
        </p:nvPicPr>
        <p:blipFill rotWithShape="1">
          <a:blip r:embed="rId3">
            <a:alphaModFix/>
          </a:blip>
          <a:srcRect t="5571"/>
          <a:stretch/>
        </p:blipFill>
        <p:spPr>
          <a:xfrm>
            <a:off x="633750" y="663001"/>
            <a:ext cx="7729099" cy="42323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a:blip r:embed="rId3">
            <a:alphaModFix/>
          </a:blip>
          <a:stretch>
            <a:fillRect/>
          </a:stretch>
        </p:blipFill>
        <p:spPr>
          <a:xfrm>
            <a:off x="952775" y="304800"/>
            <a:ext cx="7238445" cy="483870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311700" y="50605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b="1">
                <a:latin typeface="Times New Roman"/>
                <a:ea typeface="Times New Roman"/>
                <a:cs typeface="Times New Roman"/>
                <a:sym typeface="Times New Roman"/>
              </a:rPr>
              <a:t>Acte normative - proces educațional online</a:t>
            </a:r>
            <a:endParaRPr b="1">
              <a:latin typeface="Times New Roman"/>
              <a:ea typeface="Times New Roman"/>
              <a:cs typeface="Times New Roman"/>
              <a:sym typeface="Times New Roman"/>
            </a:endParaRPr>
          </a:p>
        </p:txBody>
      </p:sp>
      <p:sp>
        <p:nvSpPr>
          <p:cNvPr id="80" name="Google Shape;80;p17"/>
          <p:cNvSpPr txBox="1">
            <a:spLocks noGrp="1"/>
          </p:cNvSpPr>
          <p:nvPr>
            <p:ph type="body" idx="1"/>
          </p:nvPr>
        </p:nvSpPr>
        <p:spPr>
          <a:xfrm>
            <a:off x="148650" y="1174975"/>
            <a:ext cx="88467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Times New Roman"/>
              <a:buChar char="➢"/>
            </a:pPr>
            <a:r>
              <a:rPr lang="ru" u="sng">
                <a:solidFill>
                  <a:srgbClr val="3385A2"/>
                </a:solidFill>
                <a:highlight>
                  <a:srgbClr val="FFFFFF"/>
                </a:highlight>
                <a:latin typeface="Times New Roman"/>
                <a:ea typeface="Times New Roman"/>
                <a:cs typeface="Times New Roman"/>
                <a:sym typeface="Times New Roman"/>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Ordin nr. 1131 din 13.10.2020</a:t>
            </a:r>
            <a:r>
              <a:rPr lang="ru">
                <a:solidFill>
                  <a:srgbClr val="3B3B3B"/>
                </a:solidFill>
                <a:highlight>
                  <a:srgbClr val="FFFFFF"/>
                </a:highlight>
                <a:latin typeface="Times New Roman"/>
                <a:ea typeface="Times New Roman"/>
                <a:cs typeface="Times New Roman"/>
                <a:sym typeface="Times New Roman"/>
              </a:rPr>
              <a:t>, Cu privire la aprobarea Reperelor metodologice privind organizarea procesului educațional în condițiile învățării mixte  în contextul epidemiologic de COVID-19, pentru instituțiile de învățământ primar, gimnazial și liceal</a:t>
            </a:r>
            <a:endParaRPr>
              <a:solidFill>
                <a:srgbClr val="3B3B3B"/>
              </a:solidFill>
              <a:highlight>
                <a:srgbClr val="FFFFFF"/>
              </a:highlight>
              <a:latin typeface="Times New Roman"/>
              <a:ea typeface="Times New Roman"/>
              <a:cs typeface="Times New Roman"/>
              <a:sym typeface="Times New Roman"/>
            </a:endParaRPr>
          </a:p>
          <a:p>
            <a:pPr marL="457200" lvl="0" indent="0" algn="l" rtl="0">
              <a:spcBef>
                <a:spcPts val="1200"/>
              </a:spcBef>
              <a:spcAft>
                <a:spcPts val="0"/>
              </a:spcAft>
              <a:buNone/>
            </a:pPr>
            <a:endParaRPr>
              <a:solidFill>
                <a:srgbClr val="3B3B3B"/>
              </a:solidFill>
              <a:highlight>
                <a:srgbClr val="FFFFFF"/>
              </a:highlight>
              <a:latin typeface="Times New Roman"/>
              <a:ea typeface="Times New Roman"/>
              <a:cs typeface="Times New Roman"/>
              <a:sym typeface="Times New Roman"/>
            </a:endParaRPr>
          </a:p>
          <a:p>
            <a:pPr marL="457200" lvl="0" indent="-342900" algn="l" rtl="0">
              <a:spcBef>
                <a:spcPts val="1200"/>
              </a:spcBef>
              <a:spcAft>
                <a:spcPts val="0"/>
              </a:spcAft>
              <a:buSzPts val="1800"/>
              <a:buFont typeface="Times New Roman"/>
              <a:buChar char="➢"/>
            </a:pPr>
            <a:r>
              <a:rPr lang="ru" u="sng">
                <a:solidFill>
                  <a:srgbClr val="3385A2"/>
                </a:solidFill>
                <a:highlight>
                  <a:srgbClr val="FFFFFF"/>
                </a:highlight>
                <a:latin typeface="Times New Roman"/>
                <a:ea typeface="Times New Roman"/>
                <a:cs typeface="Times New Roman"/>
                <a:sym typeface="Times New Roman"/>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Ordin nr. 1069 din 06.10.2020</a:t>
            </a:r>
            <a:r>
              <a:rPr lang="ru">
                <a:solidFill>
                  <a:srgbClr val="3B3B3B"/>
                </a:solidFill>
                <a:highlight>
                  <a:srgbClr val="FFFFFF"/>
                </a:highlight>
                <a:latin typeface="Times New Roman"/>
                <a:ea typeface="Times New Roman"/>
                <a:cs typeface="Times New Roman"/>
                <a:sym typeface="Times New Roman"/>
              </a:rPr>
              <a:t>, Cu privire la aprobarea Reperelor metodologice privind securitatea și siguranța online a elevilor în procesul educațional la distanță pentru instituțiile de învățământ primar, gimnazial și liceal în anul de studii 2020-2021</a:t>
            </a:r>
            <a:endParaRPr>
              <a:solidFill>
                <a:srgbClr val="3B3B3B"/>
              </a:solidFill>
              <a:highlight>
                <a:srgbClr val="FFFFFF"/>
              </a:highlight>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192425" y="230400"/>
            <a:ext cx="8829000" cy="572700"/>
          </a:xfrm>
          <a:prstGeom prst="rect">
            <a:avLst/>
          </a:prstGeom>
        </p:spPr>
        <p:txBody>
          <a:bodyPr spcFirstLastPara="1" wrap="square" lIns="91425" tIns="91425" rIns="91425" bIns="91425" anchor="t" anchorCtr="0">
            <a:noAutofit/>
          </a:bodyPr>
          <a:lstStyle/>
          <a:p>
            <a:pPr marL="0" marR="587730" lvl="0" indent="0" algn="l" rtl="0">
              <a:lnSpc>
                <a:spcPct val="109956"/>
              </a:lnSpc>
              <a:spcBef>
                <a:spcPts val="66"/>
              </a:spcBef>
              <a:spcAft>
                <a:spcPts val="0"/>
              </a:spcAft>
              <a:buClr>
                <a:schemeClr val="dk1"/>
              </a:buClr>
              <a:buSzPts val="990"/>
              <a:buFont typeface="Arial"/>
              <a:buNone/>
            </a:pPr>
            <a:r>
              <a:rPr lang="ru" sz="2240" b="1">
                <a:latin typeface="Times New Roman"/>
                <a:ea typeface="Times New Roman"/>
                <a:cs typeface="Times New Roman"/>
                <a:sym typeface="Times New Roman"/>
              </a:rPr>
              <a:t>   Competențe necesare cadrelor didactice pentru implementarea învățării mixte</a:t>
            </a:r>
            <a:endParaRPr sz="2240" b="1">
              <a:latin typeface="Times New Roman"/>
              <a:ea typeface="Times New Roman"/>
              <a:cs typeface="Times New Roman"/>
              <a:sym typeface="Times New Roman"/>
            </a:endParaRPr>
          </a:p>
          <a:p>
            <a:pPr marL="0" marR="587730" lvl="0" indent="0" algn="l" rtl="0">
              <a:lnSpc>
                <a:spcPct val="109956"/>
              </a:lnSpc>
              <a:spcBef>
                <a:spcPts val="66"/>
              </a:spcBef>
              <a:spcAft>
                <a:spcPts val="0"/>
              </a:spcAft>
              <a:buClr>
                <a:schemeClr val="dk1"/>
              </a:buClr>
              <a:buSzPts val="990"/>
              <a:buFont typeface="Arial"/>
              <a:buNone/>
            </a:pPr>
            <a:endParaRPr sz="2240" b="1">
              <a:latin typeface="Times New Roman"/>
              <a:ea typeface="Times New Roman"/>
              <a:cs typeface="Times New Roman"/>
              <a:sym typeface="Times New Roman"/>
            </a:endParaRPr>
          </a:p>
          <a:p>
            <a:pPr marL="0" marR="587730" lvl="0" indent="0" algn="l" rtl="0">
              <a:lnSpc>
                <a:spcPct val="109956"/>
              </a:lnSpc>
              <a:spcBef>
                <a:spcPts val="66"/>
              </a:spcBef>
              <a:spcAft>
                <a:spcPts val="0"/>
              </a:spcAft>
              <a:buClr>
                <a:schemeClr val="dk1"/>
              </a:buClr>
              <a:buSzPts val="990"/>
              <a:buFont typeface="Arial"/>
              <a:buNone/>
            </a:pPr>
            <a:r>
              <a:rPr lang="ru" sz="2240" b="1">
                <a:latin typeface="Times New Roman"/>
                <a:ea typeface="Times New Roman"/>
                <a:cs typeface="Times New Roman"/>
                <a:sym typeface="Times New Roman"/>
              </a:rPr>
              <a:t> </a:t>
            </a:r>
            <a:endParaRPr sz="3320" b="1">
              <a:latin typeface="Times New Roman"/>
              <a:ea typeface="Times New Roman"/>
              <a:cs typeface="Times New Roman"/>
              <a:sym typeface="Times New Roman"/>
            </a:endParaRPr>
          </a:p>
        </p:txBody>
      </p:sp>
      <p:sp>
        <p:nvSpPr>
          <p:cNvPr id="86" name="Google Shape;86;p18"/>
          <p:cNvSpPr txBox="1">
            <a:spLocks noGrp="1"/>
          </p:cNvSpPr>
          <p:nvPr>
            <p:ph type="body" idx="1"/>
          </p:nvPr>
        </p:nvSpPr>
        <p:spPr>
          <a:xfrm>
            <a:off x="81400" y="1235925"/>
            <a:ext cx="8940000" cy="3641100"/>
          </a:xfrm>
          <a:prstGeom prst="rect">
            <a:avLst/>
          </a:prstGeom>
        </p:spPr>
        <p:txBody>
          <a:bodyPr spcFirstLastPara="1" wrap="square" lIns="91425" tIns="91425" rIns="91425" bIns="91425" anchor="t" anchorCtr="0">
            <a:normAutofit/>
          </a:bodyPr>
          <a:lstStyle/>
          <a:p>
            <a:pPr marL="0" marR="587730" lvl="0" indent="0" algn="l" rtl="0">
              <a:lnSpc>
                <a:spcPct val="109956"/>
              </a:lnSpc>
              <a:spcBef>
                <a:spcPts val="66"/>
              </a:spcBef>
              <a:spcAft>
                <a:spcPts val="0"/>
              </a:spcAft>
              <a:buClr>
                <a:schemeClr val="dk1"/>
              </a:buClr>
              <a:buSzPts val="1100"/>
              <a:buFont typeface="Arial"/>
              <a:buNone/>
            </a:pPr>
            <a:r>
              <a:rPr lang="ru" sz="2000">
                <a:solidFill>
                  <a:schemeClr val="dk1"/>
                </a:solidFill>
                <a:latin typeface="Times New Roman"/>
                <a:ea typeface="Times New Roman"/>
                <a:cs typeface="Times New Roman"/>
                <a:sym typeface="Times New Roman"/>
              </a:rPr>
              <a:t>  </a:t>
            </a:r>
            <a:endParaRPr sz="2000">
              <a:solidFill>
                <a:schemeClr val="dk1"/>
              </a:solidFill>
              <a:latin typeface="Times New Roman"/>
              <a:ea typeface="Times New Roman"/>
              <a:cs typeface="Times New Roman"/>
              <a:sym typeface="Times New Roman"/>
            </a:endParaRPr>
          </a:p>
          <a:p>
            <a:pPr marL="457200" marR="584581" lvl="0" indent="-355600" algn="l" rtl="0">
              <a:lnSpc>
                <a:spcPct val="109956"/>
              </a:lnSpc>
              <a:spcBef>
                <a:spcPts val="64"/>
              </a:spcBef>
              <a:spcAft>
                <a:spcPts val="0"/>
              </a:spcAft>
              <a:buClr>
                <a:schemeClr val="dk1"/>
              </a:buClr>
              <a:buSzPts val="2000"/>
              <a:buFont typeface="Times New Roman"/>
              <a:buChar char="➢"/>
            </a:pPr>
            <a:r>
              <a:rPr lang="ru" sz="2000" i="1" u="sng">
                <a:solidFill>
                  <a:schemeClr val="hlink"/>
                </a:solidFill>
                <a:latin typeface="Times New Roman"/>
                <a:ea typeface="Times New Roman"/>
                <a:cs typeface="Times New Roman"/>
                <a:sym typeface="Times New Roman"/>
                <a:hlinkClick r:id="rId3"/>
              </a:rPr>
              <a:t>Standarde de competență profesională ale cadrelor didactice din învățământul general</a:t>
            </a:r>
            <a:r>
              <a:rPr lang="ru" sz="2000" u="sng">
                <a:solidFill>
                  <a:schemeClr val="hlink"/>
                </a:solidFill>
                <a:latin typeface="Times New Roman"/>
                <a:ea typeface="Times New Roman"/>
                <a:cs typeface="Times New Roman"/>
                <a:sym typeface="Times New Roman"/>
                <a:hlinkClick r:id="rId3"/>
              </a:rPr>
              <a:t>,  aprobate prin Ordinul Ministrului Educației nr. 623 din 28.06.2016; </a:t>
            </a:r>
            <a:endParaRPr sz="2000">
              <a:solidFill>
                <a:schemeClr val="dk1"/>
              </a:solidFill>
              <a:latin typeface="Times New Roman"/>
              <a:ea typeface="Times New Roman"/>
              <a:cs typeface="Times New Roman"/>
              <a:sym typeface="Times New Roman"/>
            </a:endParaRPr>
          </a:p>
          <a:p>
            <a:pPr marL="457200" marR="584581" lvl="0" indent="0" algn="l" rtl="0">
              <a:lnSpc>
                <a:spcPct val="109956"/>
              </a:lnSpc>
              <a:spcBef>
                <a:spcPts val="64"/>
              </a:spcBef>
              <a:spcAft>
                <a:spcPts val="0"/>
              </a:spcAft>
              <a:buNone/>
            </a:pPr>
            <a:endParaRPr sz="2000">
              <a:solidFill>
                <a:schemeClr val="dk1"/>
              </a:solidFill>
              <a:latin typeface="Times New Roman"/>
              <a:ea typeface="Times New Roman"/>
              <a:cs typeface="Times New Roman"/>
              <a:sym typeface="Times New Roman"/>
            </a:endParaRPr>
          </a:p>
          <a:p>
            <a:pPr marL="457200" marR="585419" lvl="0" indent="-355600" algn="l" rtl="0">
              <a:lnSpc>
                <a:spcPct val="110122"/>
              </a:lnSpc>
              <a:spcBef>
                <a:spcPts val="64"/>
              </a:spcBef>
              <a:spcAft>
                <a:spcPts val="0"/>
              </a:spcAft>
              <a:buClr>
                <a:schemeClr val="dk1"/>
              </a:buClr>
              <a:buSzPts val="2000"/>
              <a:buFont typeface="Times New Roman"/>
              <a:buChar char="➢"/>
            </a:pPr>
            <a:r>
              <a:rPr lang="ru" sz="2000" i="1" u="sng">
                <a:solidFill>
                  <a:schemeClr val="hlink"/>
                </a:solidFill>
                <a:latin typeface="Times New Roman"/>
                <a:ea typeface="Times New Roman"/>
                <a:cs typeface="Times New Roman"/>
                <a:sym typeface="Times New Roman"/>
                <a:hlinkClick r:id="rId4"/>
              </a:rPr>
              <a:t>Standarde de competențe digitale pentru cadrele didactice din învățământul general</a:t>
            </a:r>
            <a:r>
              <a:rPr lang="ru" sz="2000" u="sng">
                <a:solidFill>
                  <a:schemeClr val="hlink"/>
                </a:solidFill>
                <a:latin typeface="Times New Roman"/>
                <a:ea typeface="Times New Roman"/>
                <a:cs typeface="Times New Roman"/>
                <a:sym typeface="Times New Roman"/>
                <a:hlinkClick r:id="rId4"/>
              </a:rPr>
              <a:t>, aprobate  prin Ordinul Ministerului Educației nr. 862 din 07.2015.</a:t>
            </a:r>
            <a:endParaRPr sz="2000">
              <a:solidFill>
                <a:schemeClr val="dk1"/>
              </a:solidFill>
              <a:latin typeface="Times New Roman"/>
              <a:ea typeface="Times New Roman"/>
              <a:cs typeface="Times New Roman"/>
              <a:sym typeface="Times New Roman"/>
            </a:endParaRPr>
          </a:p>
          <a:p>
            <a:pPr marL="0" lvl="0" indent="0" algn="l" rtl="0">
              <a:spcBef>
                <a:spcPts val="0"/>
              </a:spcBef>
              <a:spcAft>
                <a:spcPts val="1200"/>
              </a:spcAft>
              <a:buNone/>
            </a:pPr>
            <a:endParaRPr sz="2600">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311700" y="1564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1131 din 13.10.2020</a:t>
            </a:r>
            <a:endParaRPr>
              <a:latin typeface="Times New Roman"/>
              <a:ea typeface="Times New Roman"/>
              <a:cs typeface="Times New Roman"/>
              <a:sym typeface="Times New Roman"/>
            </a:endParaRPr>
          </a:p>
        </p:txBody>
      </p:sp>
      <p:sp>
        <p:nvSpPr>
          <p:cNvPr id="92" name="Google Shape;92;p19"/>
          <p:cNvSpPr txBox="1">
            <a:spLocks noGrp="1"/>
          </p:cNvSpPr>
          <p:nvPr>
            <p:ph type="body" idx="1"/>
          </p:nvPr>
        </p:nvSpPr>
        <p:spPr>
          <a:xfrm>
            <a:off x="0" y="627300"/>
            <a:ext cx="9144000" cy="4398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sz="1400" dirty="0">
                <a:solidFill>
                  <a:schemeClr val="tx1"/>
                </a:solidFill>
                <a:latin typeface="Times New Roman"/>
                <a:ea typeface="Times New Roman"/>
                <a:cs typeface="Times New Roman"/>
                <a:sym typeface="Times New Roman"/>
              </a:rPr>
              <a:t>Atribuții conform </a:t>
            </a:r>
            <a:r>
              <a:rPr lang="ru" sz="1400" b="1" i="1" dirty="0">
                <a:solidFill>
                  <a:schemeClr val="tx1"/>
                </a:solidFill>
                <a:latin typeface="Times New Roman"/>
                <a:ea typeface="Times New Roman"/>
                <a:cs typeface="Times New Roman"/>
                <a:sym typeface="Times New Roman"/>
              </a:rPr>
              <a:t>Modelului 6: la distanță, inclusiv online: </a:t>
            </a:r>
            <a:endParaRPr sz="1400" b="1" i="1" dirty="0">
              <a:solidFill>
                <a:schemeClr val="tx1"/>
              </a:solidFill>
              <a:latin typeface="Times New Roman"/>
              <a:ea typeface="Times New Roman"/>
              <a:cs typeface="Times New Roman"/>
              <a:sym typeface="Times New Roman"/>
            </a:endParaRPr>
          </a:p>
          <a:p>
            <a:pPr marL="0" lvl="0" indent="0" algn="l" rtl="0">
              <a:spcBef>
                <a:spcPts val="0"/>
              </a:spcBef>
              <a:spcAft>
                <a:spcPts val="0"/>
              </a:spcAft>
              <a:buNone/>
            </a:pPr>
            <a:r>
              <a:rPr lang="ru" sz="1400" b="1" u="sng" dirty="0">
                <a:solidFill>
                  <a:schemeClr val="tx1"/>
                </a:solidFill>
                <a:latin typeface="Times New Roman"/>
                <a:ea typeface="Times New Roman"/>
                <a:cs typeface="Times New Roman"/>
                <a:sym typeface="Times New Roman"/>
              </a:rPr>
              <a:t>Directorul:</a:t>
            </a:r>
            <a:endParaRPr sz="1400" b="1" u="sng" dirty="0">
              <a:solidFill>
                <a:schemeClr val="tx1"/>
              </a:solidFill>
              <a:latin typeface="Times New Roman"/>
              <a:ea typeface="Times New Roman"/>
              <a:cs typeface="Times New Roman"/>
              <a:sym typeface="Times New Roman"/>
            </a:endParaRPr>
          </a:p>
          <a:p>
            <a:pPr marL="457200" marR="50800" lvl="0" indent="-311150" algn="l" rtl="0">
              <a:lnSpc>
                <a:spcPct val="95517"/>
              </a:lnSpc>
              <a:spcBef>
                <a:spcPts val="40"/>
              </a:spcBef>
              <a:spcAft>
                <a:spcPts val="0"/>
              </a:spcAft>
              <a:buClr>
                <a:schemeClr val="dk1"/>
              </a:buClr>
              <a:buSzPts val="1300"/>
              <a:buFont typeface="Times New Roman"/>
              <a:buAutoNum type="arabicPeriod"/>
            </a:pPr>
            <a:r>
              <a:rPr lang="ru" sz="1300" dirty="0">
                <a:solidFill>
                  <a:schemeClr val="tx1"/>
                </a:solidFill>
                <a:latin typeface="Times New Roman"/>
                <a:ea typeface="Times New Roman"/>
                <a:cs typeface="Times New Roman"/>
                <a:sym typeface="Times New Roman"/>
              </a:rPr>
              <a:t>Emite ordinul de instruire la distanță inclusiv  online în care invocă motivele și argumentele  de forță majoră, care au condiționat trecerea la  această formă de instruire. </a:t>
            </a:r>
            <a:endParaRPr sz="1300" dirty="0">
              <a:solidFill>
                <a:schemeClr val="tx1"/>
              </a:solidFill>
              <a:latin typeface="Times New Roman"/>
              <a:ea typeface="Times New Roman"/>
              <a:cs typeface="Times New Roman"/>
              <a:sym typeface="Times New Roman"/>
            </a:endParaRPr>
          </a:p>
          <a:p>
            <a:pPr marL="457200" marR="206248" lvl="0" indent="-311150" algn="l" rtl="0">
              <a:lnSpc>
                <a:spcPct val="95864"/>
              </a:lnSpc>
              <a:spcBef>
                <a:spcPts val="0"/>
              </a:spcBef>
              <a:spcAft>
                <a:spcPts val="0"/>
              </a:spcAft>
              <a:buClr>
                <a:schemeClr val="dk1"/>
              </a:buClr>
              <a:buSzPts val="1300"/>
              <a:buFont typeface="Times New Roman"/>
              <a:buAutoNum type="arabicPeriod"/>
            </a:pPr>
            <a:r>
              <a:rPr lang="ru" sz="1300" dirty="0">
                <a:solidFill>
                  <a:schemeClr val="tx1"/>
                </a:solidFill>
                <a:latin typeface="Times New Roman"/>
                <a:ea typeface="Times New Roman"/>
                <a:cs typeface="Times New Roman"/>
                <a:sym typeface="Times New Roman"/>
              </a:rPr>
              <a:t>Discută și selectează în Consiliul Profesoral  platforma de comunicare online în format  sincron și asincron. </a:t>
            </a:r>
            <a:endParaRPr sz="1300" dirty="0">
              <a:solidFill>
                <a:schemeClr val="tx1"/>
              </a:solidFill>
              <a:latin typeface="Times New Roman"/>
              <a:ea typeface="Times New Roman"/>
              <a:cs typeface="Times New Roman"/>
              <a:sym typeface="Times New Roman"/>
            </a:endParaRPr>
          </a:p>
          <a:p>
            <a:pPr marL="457200" marR="28956" lvl="0" indent="-311150" algn="l" rtl="0">
              <a:lnSpc>
                <a:spcPct val="95795"/>
              </a:lnSpc>
              <a:spcBef>
                <a:spcPts val="0"/>
              </a:spcBef>
              <a:spcAft>
                <a:spcPts val="0"/>
              </a:spcAft>
              <a:buClr>
                <a:schemeClr val="dk1"/>
              </a:buClr>
              <a:buSzPts val="1300"/>
              <a:buFont typeface="Times New Roman"/>
              <a:buAutoNum type="arabicPeriod"/>
            </a:pPr>
            <a:r>
              <a:rPr lang="ru" sz="1300" dirty="0">
                <a:solidFill>
                  <a:schemeClr val="tx1"/>
                </a:solidFill>
                <a:latin typeface="Times New Roman"/>
                <a:ea typeface="Times New Roman"/>
                <a:cs typeface="Times New Roman"/>
                <a:sym typeface="Times New Roman"/>
              </a:rPr>
              <a:t>Aprobă în Consiliul de Administrație orarul de  instruire online și durata activităților didactice  de tip sincron. </a:t>
            </a:r>
            <a:endParaRPr sz="1300" dirty="0">
              <a:solidFill>
                <a:schemeClr val="tx1"/>
              </a:solidFill>
              <a:latin typeface="Times New Roman"/>
              <a:ea typeface="Times New Roman"/>
              <a:cs typeface="Times New Roman"/>
              <a:sym typeface="Times New Roman"/>
            </a:endParaRPr>
          </a:p>
          <a:p>
            <a:pPr marL="457200" marR="86918" lvl="0" indent="-311150" algn="l" rtl="0">
              <a:lnSpc>
                <a:spcPct val="95864"/>
              </a:lnSpc>
              <a:spcBef>
                <a:spcPts val="0"/>
              </a:spcBef>
              <a:spcAft>
                <a:spcPts val="0"/>
              </a:spcAft>
              <a:buClr>
                <a:srgbClr val="FF0000"/>
              </a:buClr>
              <a:buSzPts val="1300"/>
              <a:buFont typeface="Times New Roman"/>
              <a:buAutoNum type="arabicPeriod"/>
            </a:pPr>
            <a:r>
              <a:rPr lang="ru" sz="1300" dirty="0">
                <a:solidFill>
                  <a:schemeClr val="tx1"/>
                </a:solidFill>
                <a:latin typeface="Times New Roman"/>
                <a:ea typeface="Times New Roman"/>
                <a:cs typeface="Times New Roman"/>
                <a:sym typeface="Times New Roman"/>
              </a:rPr>
              <a:t>Desemnează responsabilul de instruirea  personalului didactic cu privire la modalitatea  </a:t>
            </a:r>
            <a:r>
              <a:rPr lang="ru" sz="1300" u="sng" dirty="0">
                <a:solidFill>
                  <a:schemeClr val="tx1"/>
                </a:solidFill>
                <a:latin typeface="Times New Roman"/>
                <a:ea typeface="Times New Roman"/>
                <a:cs typeface="Times New Roman"/>
                <a:sym typeface="Times New Roman"/>
              </a:rPr>
              <a:t>de comunicare la distanță, inclusiv online.</a:t>
            </a:r>
            <a:r>
              <a:rPr lang="ru" sz="1300" dirty="0">
                <a:solidFill>
                  <a:schemeClr val="tx1"/>
                </a:solidFill>
                <a:latin typeface="Times New Roman"/>
                <a:ea typeface="Times New Roman"/>
                <a:cs typeface="Times New Roman"/>
                <a:sym typeface="Times New Roman"/>
              </a:rPr>
              <a:t> !!!</a:t>
            </a:r>
            <a:endParaRPr sz="1300" dirty="0">
              <a:solidFill>
                <a:schemeClr val="tx1"/>
              </a:solidFill>
              <a:latin typeface="Times New Roman"/>
              <a:ea typeface="Times New Roman"/>
              <a:cs typeface="Times New Roman"/>
              <a:sym typeface="Times New Roman"/>
            </a:endParaRPr>
          </a:p>
          <a:p>
            <a:pPr marL="0" marR="86918" lvl="0" indent="0" algn="l" rtl="0">
              <a:lnSpc>
                <a:spcPct val="95864"/>
              </a:lnSpc>
              <a:spcBef>
                <a:spcPts val="42"/>
              </a:spcBef>
              <a:spcAft>
                <a:spcPts val="0"/>
              </a:spcAft>
              <a:buNone/>
            </a:pPr>
            <a:endParaRPr sz="1300" dirty="0">
              <a:solidFill>
                <a:schemeClr val="tx1"/>
              </a:solidFill>
              <a:latin typeface="Times New Roman"/>
              <a:ea typeface="Times New Roman"/>
              <a:cs typeface="Times New Roman"/>
              <a:sym typeface="Times New Roman"/>
            </a:endParaRPr>
          </a:p>
          <a:p>
            <a:pPr marL="0" marR="1467231" lvl="0" indent="0" algn="l" rtl="0">
              <a:lnSpc>
                <a:spcPct val="100000"/>
              </a:lnSpc>
              <a:spcBef>
                <a:spcPts val="207"/>
              </a:spcBef>
              <a:spcAft>
                <a:spcPts val="0"/>
              </a:spcAft>
              <a:buNone/>
            </a:pPr>
            <a:r>
              <a:rPr lang="ru" sz="1300" b="1" u="sng" dirty="0">
                <a:solidFill>
                  <a:schemeClr val="tx1"/>
                </a:solidFill>
                <a:latin typeface="Times New Roman"/>
                <a:ea typeface="Times New Roman"/>
                <a:cs typeface="Times New Roman"/>
                <a:sym typeface="Times New Roman"/>
              </a:rPr>
              <a:t>Directorul adjunct</a:t>
            </a:r>
            <a:r>
              <a:rPr lang="ru" sz="1300" b="1" dirty="0">
                <a:solidFill>
                  <a:schemeClr val="tx1"/>
                </a:solidFill>
                <a:latin typeface="Times New Roman"/>
                <a:ea typeface="Times New Roman"/>
                <a:cs typeface="Times New Roman"/>
                <a:sym typeface="Times New Roman"/>
              </a:rPr>
              <a:t> :</a:t>
            </a:r>
            <a:endParaRPr sz="1300" b="1" dirty="0">
              <a:solidFill>
                <a:schemeClr val="tx1"/>
              </a:solidFill>
              <a:latin typeface="Times New Roman"/>
              <a:ea typeface="Times New Roman"/>
              <a:cs typeface="Times New Roman"/>
              <a:sym typeface="Times New Roman"/>
            </a:endParaRPr>
          </a:p>
          <a:p>
            <a:pPr marL="457200" marR="23723" lvl="0" indent="-311150" algn="l" rtl="0">
              <a:lnSpc>
                <a:spcPct val="95795"/>
              </a:lnSpc>
              <a:spcBef>
                <a:spcPts val="0"/>
              </a:spcBef>
              <a:spcAft>
                <a:spcPts val="0"/>
              </a:spcAft>
              <a:buClr>
                <a:schemeClr val="dk1"/>
              </a:buClr>
              <a:buSzPts val="1300"/>
              <a:buFont typeface="Times New Roman"/>
              <a:buAutoNum type="arabicPeriod"/>
            </a:pPr>
            <a:r>
              <a:rPr lang="ru" sz="1300" dirty="0">
                <a:solidFill>
                  <a:schemeClr val="tx1"/>
                </a:solidFill>
                <a:latin typeface="Times New Roman"/>
                <a:ea typeface="Times New Roman"/>
                <a:cs typeface="Times New Roman"/>
                <a:sym typeface="Times New Roman"/>
              </a:rPr>
              <a:t>Elaborează orarul activităţilor didactice  pentru de instruire la distanță inclusiv online,  în conformitate cu recomandările MECC. </a:t>
            </a:r>
            <a:endParaRPr sz="1300" dirty="0">
              <a:solidFill>
                <a:schemeClr val="tx1"/>
              </a:solidFill>
              <a:latin typeface="Times New Roman"/>
              <a:ea typeface="Times New Roman"/>
              <a:cs typeface="Times New Roman"/>
              <a:sym typeface="Times New Roman"/>
            </a:endParaRPr>
          </a:p>
          <a:p>
            <a:pPr marL="457200" marR="93370" lvl="0" indent="-311150" algn="l" rtl="0">
              <a:lnSpc>
                <a:spcPct val="95864"/>
              </a:lnSpc>
              <a:spcBef>
                <a:spcPts val="0"/>
              </a:spcBef>
              <a:spcAft>
                <a:spcPts val="0"/>
              </a:spcAft>
              <a:buClr>
                <a:schemeClr val="dk1"/>
              </a:buClr>
              <a:buSzPts val="1300"/>
              <a:buFont typeface="Times New Roman"/>
              <a:buAutoNum type="arabicPeriod"/>
            </a:pPr>
            <a:r>
              <a:rPr lang="ru" sz="1300" dirty="0">
                <a:solidFill>
                  <a:schemeClr val="tx1"/>
                </a:solidFill>
                <a:latin typeface="Times New Roman"/>
                <a:ea typeface="Times New Roman"/>
                <a:cs typeface="Times New Roman"/>
                <a:sym typeface="Times New Roman"/>
              </a:rPr>
              <a:t>Organizează instruirea personalului didactic  cu privire la modalitatea de comunicare la  distanță, inclusiv online. </a:t>
            </a:r>
            <a:endParaRPr sz="1300" dirty="0">
              <a:solidFill>
                <a:schemeClr val="tx1"/>
              </a:solidFill>
              <a:latin typeface="Times New Roman"/>
              <a:ea typeface="Times New Roman"/>
              <a:cs typeface="Times New Roman"/>
              <a:sym typeface="Times New Roman"/>
            </a:endParaRPr>
          </a:p>
          <a:p>
            <a:pPr marL="457200" marR="246964" lvl="0" indent="-311150" algn="l" rtl="0">
              <a:lnSpc>
                <a:spcPct val="94962"/>
              </a:lnSpc>
              <a:spcBef>
                <a:spcPts val="41"/>
              </a:spcBef>
              <a:spcAft>
                <a:spcPts val="0"/>
              </a:spcAft>
              <a:buClr>
                <a:srgbClr val="FF0000"/>
              </a:buClr>
              <a:buSzPts val="1300"/>
              <a:buFont typeface="Times New Roman"/>
              <a:buAutoNum type="arabicPeriod"/>
            </a:pPr>
            <a:r>
              <a:rPr lang="ru" sz="1300" dirty="0">
                <a:solidFill>
                  <a:schemeClr val="tx1"/>
                </a:solidFill>
                <a:latin typeface="Times New Roman"/>
                <a:ea typeface="Times New Roman"/>
                <a:cs typeface="Times New Roman"/>
                <a:sym typeface="Times New Roman"/>
              </a:rPr>
              <a:t>Elaborează modalitatea de monitorizare a  calității procesului educațional în conformitate cu planul managerial de  activitate a instituţiei în formatul instruirii  online. !!! </a:t>
            </a:r>
            <a:endParaRPr sz="1300" dirty="0">
              <a:solidFill>
                <a:schemeClr val="tx1"/>
              </a:solidFill>
              <a:latin typeface="Times New Roman"/>
              <a:ea typeface="Times New Roman"/>
              <a:cs typeface="Times New Roman"/>
              <a:sym typeface="Times New Roman"/>
            </a:endParaRPr>
          </a:p>
          <a:p>
            <a:pPr marL="0" marR="246964" lvl="0" indent="0" algn="l" rtl="0">
              <a:lnSpc>
                <a:spcPct val="94962"/>
              </a:lnSpc>
              <a:spcBef>
                <a:spcPts val="1000"/>
              </a:spcBef>
              <a:spcAft>
                <a:spcPts val="0"/>
              </a:spcAft>
              <a:buNone/>
            </a:pPr>
            <a:r>
              <a:rPr lang="ru" sz="1300" b="1" u="sng" dirty="0">
                <a:solidFill>
                  <a:schemeClr val="tx1"/>
                </a:solidFill>
                <a:latin typeface="Times New Roman"/>
                <a:ea typeface="Times New Roman"/>
                <a:cs typeface="Times New Roman"/>
                <a:sym typeface="Times New Roman"/>
              </a:rPr>
              <a:t>Dirigintele:</a:t>
            </a:r>
            <a:endParaRPr sz="1300" b="1" u="sng" dirty="0">
              <a:solidFill>
                <a:schemeClr val="tx1"/>
              </a:solidFill>
              <a:latin typeface="Times New Roman"/>
              <a:ea typeface="Times New Roman"/>
              <a:cs typeface="Times New Roman"/>
              <a:sym typeface="Times New Roman"/>
            </a:endParaRPr>
          </a:p>
          <a:p>
            <a:pPr marL="457200" marR="173075" lvl="0" indent="-311150" algn="l" rtl="0">
              <a:lnSpc>
                <a:spcPct val="95847"/>
              </a:lnSpc>
              <a:spcBef>
                <a:spcPts val="40"/>
              </a:spcBef>
              <a:spcAft>
                <a:spcPts val="0"/>
              </a:spcAft>
              <a:buClr>
                <a:schemeClr val="dk1"/>
              </a:buClr>
              <a:buSzPts val="1300"/>
              <a:buFont typeface="Times New Roman"/>
              <a:buAutoNum type="arabicPeriod"/>
            </a:pPr>
            <a:r>
              <a:rPr lang="ru" sz="1300" dirty="0">
                <a:solidFill>
                  <a:schemeClr val="tx1"/>
                </a:solidFill>
                <a:latin typeface="Times New Roman"/>
                <a:ea typeface="Times New Roman"/>
                <a:cs typeface="Times New Roman"/>
                <a:sym typeface="Times New Roman"/>
              </a:rPr>
              <a:t>Aduce la cunoștința elevilor și a părinților /  reprezentanților legali ai acestora orarul de  instruire online aprobat de Consiliul de Administrație și durata activităților didactice  de tip sincron. </a:t>
            </a:r>
            <a:endParaRPr sz="1300" dirty="0">
              <a:solidFill>
                <a:schemeClr val="tx1"/>
              </a:solidFill>
              <a:latin typeface="Times New Roman"/>
              <a:ea typeface="Times New Roman"/>
              <a:cs typeface="Times New Roman"/>
              <a:sym typeface="Times New Roman"/>
            </a:endParaRPr>
          </a:p>
          <a:p>
            <a:pPr marL="457200" marR="118999" lvl="0" indent="-311150" algn="l" rtl="0">
              <a:lnSpc>
                <a:spcPct val="95795"/>
              </a:lnSpc>
              <a:spcBef>
                <a:spcPts val="0"/>
              </a:spcBef>
              <a:spcAft>
                <a:spcPts val="0"/>
              </a:spcAft>
              <a:buClr>
                <a:schemeClr val="dk1"/>
              </a:buClr>
              <a:buSzPts val="1300"/>
              <a:buFont typeface="Times New Roman"/>
              <a:buAutoNum type="arabicPeriod"/>
            </a:pPr>
            <a:r>
              <a:rPr lang="ru" sz="1300" dirty="0">
                <a:solidFill>
                  <a:schemeClr val="tx1"/>
                </a:solidFill>
                <a:latin typeface="Times New Roman"/>
                <a:ea typeface="Times New Roman"/>
                <a:cs typeface="Times New Roman"/>
                <a:sym typeface="Times New Roman"/>
              </a:rPr>
              <a:t>Elaborează lista cu mail-urile/nr. de telefoane  a elevilor și o transmite cadrelor didactice ce  predau la clasă. </a:t>
            </a:r>
            <a:endParaRPr sz="1300" dirty="0">
              <a:solidFill>
                <a:schemeClr val="tx1"/>
              </a:solidFill>
              <a:latin typeface="Times New Roman"/>
              <a:ea typeface="Times New Roman"/>
              <a:cs typeface="Times New Roman"/>
              <a:sym typeface="Times New Roman"/>
            </a:endParaRPr>
          </a:p>
          <a:p>
            <a:pPr marL="457200" marR="335254" lvl="0" indent="-311150" algn="l" rtl="0">
              <a:lnSpc>
                <a:spcPct val="95864"/>
              </a:lnSpc>
              <a:spcBef>
                <a:spcPts val="0"/>
              </a:spcBef>
              <a:spcAft>
                <a:spcPts val="0"/>
              </a:spcAft>
              <a:buClr>
                <a:schemeClr val="dk1"/>
              </a:buClr>
              <a:buSzPts val="1300"/>
              <a:buFont typeface="Times New Roman"/>
              <a:buAutoNum type="arabicPeriod"/>
            </a:pPr>
            <a:r>
              <a:rPr lang="ru" sz="1300" dirty="0">
                <a:solidFill>
                  <a:schemeClr val="tx1"/>
                </a:solidFill>
                <a:latin typeface="Times New Roman"/>
                <a:ea typeface="Times New Roman"/>
                <a:cs typeface="Times New Roman"/>
                <a:sym typeface="Times New Roman"/>
              </a:rPr>
              <a:t>Respectă Politica de protecție a datelor cu  caracter personal aprobată la nivel de  instituție. </a:t>
            </a:r>
            <a:endParaRPr sz="1300" b="1" u="sng" dirty="0">
              <a:solidFill>
                <a:schemeClr val="tx1"/>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0"/>
          <p:cNvSpPr txBox="1">
            <a:spLocks noGrp="1"/>
          </p:cNvSpPr>
          <p:nvPr>
            <p:ph type="title"/>
          </p:nvPr>
        </p:nvSpPr>
        <p:spPr>
          <a:xfrm>
            <a:off x="311700" y="1564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1131 din 13.10.2020</a:t>
            </a:r>
            <a:endParaRPr>
              <a:latin typeface="Times New Roman"/>
              <a:ea typeface="Times New Roman"/>
              <a:cs typeface="Times New Roman"/>
              <a:sym typeface="Times New Roman"/>
            </a:endParaRPr>
          </a:p>
        </p:txBody>
      </p:sp>
      <p:sp>
        <p:nvSpPr>
          <p:cNvPr id="98" name="Google Shape;98;p20"/>
          <p:cNvSpPr txBox="1">
            <a:spLocks noGrp="1"/>
          </p:cNvSpPr>
          <p:nvPr>
            <p:ph type="body" idx="1"/>
          </p:nvPr>
        </p:nvSpPr>
        <p:spPr>
          <a:xfrm>
            <a:off x="134100" y="634425"/>
            <a:ext cx="8894700" cy="4398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sz="1500">
                <a:solidFill>
                  <a:schemeClr val="dk1"/>
                </a:solidFill>
                <a:latin typeface="Times New Roman"/>
                <a:ea typeface="Times New Roman"/>
                <a:cs typeface="Times New Roman"/>
                <a:sym typeface="Times New Roman"/>
              </a:rPr>
              <a:t>Atribuții conform </a:t>
            </a:r>
            <a:r>
              <a:rPr lang="ru" sz="1500" b="1" i="1">
                <a:solidFill>
                  <a:schemeClr val="dk1"/>
                </a:solidFill>
                <a:latin typeface="Times New Roman"/>
                <a:ea typeface="Times New Roman"/>
                <a:cs typeface="Times New Roman"/>
                <a:sym typeface="Times New Roman"/>
              </a:rPr>
              <a:t>Modelului 6: la distanță, inclusiv online: </a:t>
            </a:r>
            <a:endParaRPr sz="1500" b="1" i="1">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1400" b="1" u="sng">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r>
              <a:rPr lang="ru" sz="1400" b="1" u="sng">
                <a:solidFill>
                  <a:schemeClr val="dk1"/>
                </a:solidFill>
                <a:latin typeface="Times New Roman"/>
                <a:ea typeface="Times New Roman"/>
                <a:cs typeface="Times New Roman"/>
                <a:sym typeface="Times New Roman"/>
              </a:rPr>
              <a:t>Cadrul didactic</a:t>
            </a:r>
            <a:r>
              <a:rPr lang="ru" sz="1400" b="1">
                <a:solidFill>
                  <a:schemeClr val="dk1"/>
                </a:solidFill>
                <a:latin typeface="Times New Roman"/>
                <a:ea typeface="Times New Roman"/>
                <a:cs typeface="Times New Roman"/>
                <a:sym typeface="Times New Roman"/>
              </a:rPr>
              <a:t> :</a:t>
            </a:r>
            <a:endParaRPr sz="1400" b="1">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1400" b="1">
              <a:solidFill>
                <a:schemeClr val="dk1"/>
              </a:solidFill>
              <a:latin typeface="Times New Roman"/>
              <a:ea typeface="Times New Roman"/>
              <a:cs typeface="Times New Roman"/>
              <a:sym typeface="Times New Roman"/>
            </a:endParaRPr>
          </a:p>
          <a:p>
            <a:pPr marL="457200" marR="84733" lvl="0" indent="-317500" algn="l" rtl="0">
              <a:lnSpc>
                <a:spcPct val="95517"/>
              </a:lnSpc>
              <a:spcBef>
                <a:spcPts val="0"/>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Proiectează şi desfăşoară activităţi didactice  în conformitate cu orarul de instruire on-line  aprobat de Consiliul de Administrație și  durata activităților didactice de tip sincron. </a:t>
            </a:r>
            <a:endParaRPr sz="1400">
              <a:solidFill>
                <a:schemeClr val="dk1"/>
              </a:solidFill>
              <a:latin typeface="Times New Roman"/>
              <a:ea typeface="Times New Roman"/>
              <a:cs typeface="Times New Roman"/>
              <a:sym typeface="Times New Roman"/>
            </a:endParaRPr>
          </a:p>
          <a:p>
            <a:pPr marL="457200" marR="84733" lvl="0" indent="-317500" algn="l" rtl="0">
              <a:lnSpc>
                <a:spcPct val="95517"/>
              </a:lnSpc>
              <a:spcBef>
                <a:spcPts val="0"/>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Participă la instruirea personalului didactic cu  privire la modalitatea de comunicare la  distanță, inclusiv online. </a:t>
            </a:r>
            <a:endParaRPr sz="1400">
              <a:solidFill>
                <a:schemeClr val="dk1"/>
              </a:solidFill>
              <a:latin typeface="Times New Roman"/>
              <a:ea typeface="Times New Roman"/>
              <a:cs typeface="Times New Roman"/>
              <a:sym typeface="Times New Roman"/>
            </a:endParaRPr>
          </a:p>
          <a:p>
            <a:pPr marL="457200" marR="183388" lvl="0" indent="-317500" algn="l" rtl="0">
              <a:lnSpc>
                <a:spcPct val="95795"/>
              </a:lnSpc>
              <a:spcBef>
                <a:spcPts val="0"/>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Deschide clase virtuale/grupuri de  comunicare la distanță și transmite elevilor  codurile de acces. </a:t>
            </a:r>
            <a:endParaRPr sz="1400">
              <a:solidFill>
                <a:schemeClr val="dk1"/>
              </a:solidFill>
              <a:latin typeface="Times New Roman"/>
              <a:ea typeface="Times New Roman"/>
              <a:cs typeface="Times New Roman"/>
              <a:sym typeface="Times New Roman"/>
            </a:endParaRPr>
          </a:p>
          <a:p>
            <a:pPr marL="457200" marR="335051" lvl="0" indent="-317500" algn="l" rtl="0">
              <a:lnSpc>
                <a:spcPct val="95517"/>
              </a:lnSpc>
              <a:spcBef>
                <a:spcPts val="0"/>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Aplică în practica didactică abilitățile de  comunicare la distanță pe platformele  acceptate de Consiliul de administrație a  instituției. </a:t>
            </a:r>
            <a:endParaRPr sz="1400">
              <a:solidFill>
                <a:schemeClr val="dk1"/>
              </a:solidFill>
              <a:latin typeface="Times New Roman"/>
              <a:ea typeface="Times New Roman"/>
              <a:cs typeface="Times New Roman"/>
              <a:sym typeface="Times New Roman"/>
            </a:endParaRPr>
          </a:p>
          <a:p>
            <a:pPr marL="457200" marR="85090" lvl="0" indent="-317500" algn="l" rtl="0">
              <a:lnSpc>
                <a:spcPct val="94962"/>
              </a:lnSpc>
              <a:spcBef>
                <a:spcPts val="0"/>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Elaborează, adaptează, selectează resurse  educaționale deschise, sesiuni de învățare pe platforme educaționale, aplicații, precum și  </a:t>
            </a:r>
            <a:endParaRPr sz="1400">
              <a:solidFill>
                <a:schemeClr val="dk1"/>
              </a:solidFill>
              <a:latin typeface="Times New Roman"/>
              <a:ea typeface="Times New Roman"/>
              <a:cs typeface="Times New Roman"/>
              <a:sym typeface="Times New Roman"/>
            </a:endParaRPr>
          </a:p>
          <a:p>
            <a:pPr marL="457200" marR="769315" lvl="0" indent="-317500" algn="l" rtl="0">
              <a:lnSpc>
                <a:spcPct val="100000"/>
              </a:lnSpc>
              <a:spcBef>
                <a:spcPts val="0"/>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alte categorii de resurse care pot fi utilizate. </a:t>
            </a:r>
            <a:endParaRPr sz="1400">
              <a:solidFill>
                <a:schemeClr val="dk1"/>
              </a:solidFill>
              <a:latin typeface="Times New Roman"/>
              <a:ea typeface="Times New Roman"/>
              <a:cs typeface="Times New Roman"/>
              <a:sym typeface="Times New Roman"/>
            </a:endParaRPr>
          </a:p>
          <a:p>
            <a:pPr marL="457200" marR="600633" lvl="0" indent="-317500" algn="l" rtl="0">
              <a:lnSpc>
                <a:spcPct val="100000"/>
              </a:lnSpc>
              <a:spcBef>
                <a:spcPts val="0"/>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Elaborează instrumente de evaluare aplicabile  prin intermediul tehnologiei și al internetului, pentru înregistrarea progresului elevilor. </a:t>
            </a:r>
            <a:endParaRPr sz="1400">
              <a:solidFill>
                <a:schemeClr val="dk1"/>
              </a:solidFill>
              <a:latin typeface="Times New Roman"/>
              <a:ea typeface="Times New Roman"/>
              <a:cs typeface="Times New Roman"/>
              <a:sym typeface="Times New Roman"/>
            </a:endParaRPr>
          </a:p>
          <a:p>
            <a:pPr marL="457200" marR="826490" lvl="0" indent="-317500" algn="l" rtl="0">
              <a:lnSpc>
                <a:spcPct val="100000"/>
              </a:lnSpc>
              <a:spcBef>
                <a:spcPts val="0"/>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Verifică sistematic realizarea sarcinilor de  lucru de către elevi și oferă feedback cu  accent pe rezultat, nu pe consecințe. </a:t>
            </a:r>
            <a:endParaRPr sz="1400">
              <a:solidFill>
                <a:schemeClr val="dk1"/>
              </a:solidFill>
              <a:latin typeface="Times New Roman"/>
              <a:ea typeface="Times New Roman"/>
              <a:cs typeface="Times New Roman"/>
              <a:sym typeface="Times New Roman"/>
            </a:endParaRPr>
          </a:p>
          <a:p>
            <a:pPr marL="457200" marR="841273" lvl="0" indent="-317500" algn="l" rtl="0">
              <a:lnSpc>
                <a:spcPct val="100000"/>
              </a:lnSpc>
              <a:spcBef>
                <a:spcPts val="0"/>
              </a:spcBef>
              <a:spcAft>
                <a:spcPts val="0"/>
              </a:spcAft>
              <a:buClr>
                <a:schemeClr val="dk1"/>
              </a:buClr>
              <a:buSzPts val="1400"/>
              <a:buFont typeface="Times New Roman"/>
              <a:buAutoNum type="arabicPeriod"/>
            </a:pPr>
            <a:r>
              <a:rPr lang="ru" sz="1400">
                <a:solidFill>
                  <a:schemeClr val="dk1"/>
                </a:solidFill>
                <a:latin typeface="Times New Roman"/>
                <a:ea typeface="Times New Roman"/>
                <a:cs typeface="Times New Roman"/>
                <a:sym typeface="Times New Roman"/>
              </a:rPr>
              <a:t>Respectă Politica de protecție a datelor cu  caracter personal aprobată la nivel de  </a:t>
            </a:r>
            <a:r>
              <a:rPr lang="ru" sz="1400" u="sng">
                <a:solidFill>
                  <a:schemeClr val="dk1"/>
                </a:solidFill>
                <a:latin typeface="Times New Roman"/>
                <a:ea typeface="Times New Roman"/>
                <a:cs typeface="Times New Roman"/>
                <a:sym typeface="Times New Roman"/>
              </a:rPr>
              <a:t>instituție.</a:t>
            </a:r>
            <a:r>
              <a:rPr lang="ru" sz="1400">
                <a:solidFill>
                  <a:schemeClr val="dk1"/>
                </a:solidFill>
                <a:latin typeface="Times New Roman"/>
                <a:ea typeface="Times New Roman"/>
                <a:cs typeface="Times New Roman"/>
                <a:sym typeface="Times New Roman"/>
              </a:rPr>
              <a:t> </a:t>
            </a:r>
            <a:endParaRPr sz="1400">
              <a:solidFill>
                <a:schemeClr val="dk1"/>
              </a:solidFill>
              <a:latin typeface="Times New Roman"/>
              <a:ea typeface="Times New Roman"/>
              <a:cs typeface="Times New Roman"/>
              <a:sym typeface="Times New Roman"/>
            </a:endParaRPr>
          </a:p>
          <a:p>
            <a:pPr marL="0" marR="841273" lvl="0" indent="0" algn="l" rtl="0">
              <a:lnSpc>
                <a:spcPct val="100000"/>
              </a:lnSpc>
              <a:spcBef>
                <a:spcPts val="0"/>
              </a:spcBef>
              <a:spcAft>
                <a:spcPts val="0"/>
              </a:spcAft>
              <a:buNone/>
            </a:pPr>
            <a:endParaRPr sz="1400" b="1">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1400" b="1">
              <a:solidFill>
                <a:schemeClr val="dk1"/>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311700" y="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latin typeface="Times New Roman"/>
                <a:ea typeface="Times New Roman"/>
                <a:cs typeface="Times New Roman"/>
                <a:sym typeface="Times New Roman"/>
              </a:rPr>
              <a:t>Ordinul MECC nr. 1131 din 13.10.2020</a:t>
            </a:r>
            <a:endParaRPr>
              <a:latin typeface="Times New Roman"/>
              <a:ea typeface="Times New Roman"/>
              <a:cs typeface="Times New Roman"/>
              <a:sym typeface="Times New Roman"/>
            </a:endParaRPr>
          </a:p>
        </p:txBody>
      </p:sp>
      <p:sp>
        <p:nvSpPr>
          <p:cNvPr id="104" name="Google Shape;104;p21"/>
          <p:cNvSpPr txBox="1">
            <a:spLocks noGrp="1"/>
          </p:cNvSpPr>
          <p:nvPr>
            <p:ph type="body" idx="1"/>
          </p:nvPr>
        </p:nvSpPr>
        <p:spPr>
          <a:xfrm>
            <a:off x="124650" y="419825"/>
            <a:ext cx="8894700" cy="4649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sz="1500" dirty="0">
                <a:solidFill>
                  <a:schemeClr val="tx1"/>
                </a:solidFill>
                <a:latin typeface="Times New Roman"/>
                <a:ea typeface="Times New Roman"/>
                <a:cs typeface="Times New Roman"/>
                <a:sym typeface="Times New Roman"/>
              </a:rPr>
              <a:t>Atribuții conform </a:t>
            </a:r>
            <a:r>
              <a:rPr lang="ru" sz="1500" b="1" i="1" dirty="0">
                <a:solidFill>
                  <a:schemeClr val="tx1"/>
                </a:solidFill>
                <a:latin typeface="Times New Roman"/>
                <a:ea typeface="Times New Roman"/>
                <a:cs typeface="Times New Roman"/>
                <a:sym typeface="Times New Roman"/>
              </a:rPr>
              <a:t>Modelului 6: la distanță, inclusiv online: </a:t>
            </a:r>
            <a:endParaRPr sz="1500" b="1" i="1" dirty="0">
              <a:solidFill>
                <a:schemeClr val="tx1"/>
              </a:solidFill>
              <a:latin typeface="Times New Roman"/>
              <a:ea typeface="Times New Roman"/>
              <a:cs typeface="Times New Roman"/>
              <a:sym typeface="Times New Roman"/>
            </a:endParaRPr>
          </a:p>
          <a:p>
            <a:pPr marL="0" lvl="0" indent="0" algn="l" rtl="0">
              <a:spcBef>
                <a:spcPts val="0"/>
              </a:spcBef>
              <a:spcAft>
                <a:spcPts val="0"/>
              </a:spcAft>
              <a:buNone/>
            </a:pPr>
            <a:r>
              <a:rPr lang="ru" sz="1400" b="1" u="sng" dirty="0">
                <a:solidFill>
                  <a:schemeClr val="tx1"/>
                </a:solidFill>
                <a:latin typeface="Times New Roman"/>
                <a:ea typeface="Times New Roman"/>
                <a:cs typeface="Times New Roman"/>
                <a:sym typeface="Times New Roman"/>
              </a:rPr>
              <a:t>Elevul</a:t>
            </a:r>
            <a:r>
              <a:rPr lang="ru" sz="1400" b="1" dirty="0">
                <a:solidFill>
                  <a:schemeClr val="tx1"/>
                </a:solidFill>
                <a:latin typeface="Times New Roman"/>
                <a:ea typeface="Times New Roman"/>
                <a:cs typeface="Times New Roman"/>
                <a:sym typeface="Times New Roman"/>
              </a:rPr>
              <a:t> </a:t>
            </a:r>
            <a:endParaRPr sz="1400" b="1" dirty="0">
              <a:solidFill>
                <a:schemeClr val="tx1"/>
              </a:solidFill>
              <a:latin typeface="Times New Roman"/>
              <a:ea typeface="Times New Roman"/>
              <a:cs typeface="Times New Roman"/>
              <a:sym typeface="Times New Roman"/>
            </a:endParaRPr>
          </a:p>
          <a:p>
            <a:pPr marL="457200" marR="509220" lvl="0" indent="-317500" algn="l" rtl="0">
              <a:lnSpc>
                <a:spcPct val="95961"/>
              </a:lnSpc>
              <a:spcBef>
                <a:spcPts val="18"/>
              </a:spcBef>
              <a:spcAft>
                <a:spcPts val="0"/>
              </a:spcAft>
              <a:buClr>
                <a:schemeClr val="dk1"/>
              </a:buClr>
              <a:buSzPts val="1400"/>
              <a:buFont typeface="Times New Roman"/>
              <a:buAutoNum type="arabicPeriod"/>
            </a:pPr>
            <a:r>
              <a:rPr lang="ru" sz="1400" dirty="0">
                <a:solidFill>
                  <a:schemeClr val="tx1"/>
                </a:solidFill>
                <a:latin typeface="Times New Roman"/>
                <a:ea typeface="Times New Roman"/>
                <a:cs typeface="Times New Roman"/>
                <a:sym typeface="Times New Roman"/>
              </a:rPr>
              <a:t>Participă la activitățile stabilite de cadrele didactice și de către conducerea unității de învățământ,  conform orarului comunicat de către diriginți/profesorii pentru disciplinele de studiu la clasă. </a:t>
            </a:r>
            <a:r>
              <a:rPr lang="ru" sz="1400" i="1" dirty="0">
                <a:solidFill>
                  <a:schemeClr val="tx1"/>
                </a:solidFill>
                <a:latin typeface="Times New Roman"/>
                <a:ea typeface="Times New Roman"/>
                <a:cs typeface="Times New Roman"/>
                <a:sym typeface="Times New Roman"/>
              </a:rPr>
              <a:t> </a:t>
            </a:r>
            <a:endParaRPr sz="1400" i="1" dirty="0">
              <a:solidFill>
                <a:schemeClr val="tx1"/>
              </a:solidFill>
              <a:latin typeface="Times New Roman"/>
              <a:ea typeface="Times New Roman"/>
              <a:cs typeface="Times New Roman"/>
              <a:sym typeface="Times New Roman"/>
            </a:endParaRPr>
          </a:p>
          <a:p>
            <a:pPr marL="457200" marR="509220" lvl="0" indent="-317500" algn="l" rtl="0">
              <a:lnSpc>
                <a:spcPct val="95961"/>
              </a:lnSpc>
              <a:spcBef>
                <a:spcPts val="0"/>
              </a:spcBef>
              <a:spcAft>
                <a:spcPts val="0"/>
              </a:spcAft>
              <a:buClr>
                <a:schemeClr val="dk1"/>
              </a:buClr>
              <a:buSzPts val="1400"/>
              <a:buFont typeface="Times New Roman"/>
              <a:buAutoNum type="arabicPeriod"/>
            </a:pPr>
            <a:r>
              <a:rPr lang="ru" sz="1400" dirty="0">
                <a:solidFill>
                  <a:schemeClr val="tx1"/>
                </a:solidFill>
                <a:latin typeface="Times New Roman"/>
                <a:ea typeface="Times New Roman"/>
                <a:cs typeface="Times New Roman"/>
                <a:sym typeface="Times New Roman"/>
              </a:rPr>
              <a:t>Rezolvă și transmite sarcinile de lucru în termenele și condițiile stabilite de către cadrele didactice,  în vederea valorificării activității desfășurate prin intermediul tehnologiei și internetului. </a:t>
            </a:r>
            <a:endParaRPr sz="1400" i="1" dirty="0">
              <a:solidFill>
                <a:schemeClr val="tx1"/>
              </a:solidFill>
              <a:latin typeface="Times New Roman"/>
              <a:ea typeface="Times New Roman"/>
              <a:cs typeface="Times New Roman"/>
              <a:sym typeface="Times New Roman"/>
            </a:endParaRPr>
          </a:p>
          <a:p>
            <a:pPr marL="457200" marR="509220" lvl="0" indent="-317500" algn="l" rtl="0">
              <a:lnSpc>
                <a:spcPct val="95961"/>
              </a:lnSpc>
              <a:spcBef>
                <a:spcPts val="0"/>
              </a:spcBef>
              <a:spcAft>
                <a:spcPts val="0"/>
              </a:spcAft>
              <a:buClr>
                <a:srgbClr val="FF0000"/>
              </a:buClr>
              <a:buSzPts val="1400"/>
              <a:buFont typeface="Times New Roman"/>
              <a:buAutoNum type="arabicPeriod"/>
            </a:pPr>
            <a:r>
              <a:rPr lang="ru" sz="1400" dirty="0">
                <a:solidFill>
                  <a:schemeClr val="tx1"/>
                </a:solidFill>
                <a:latin typeface="Times New Roman"/>
                <a:ea typeface="Times New Roman"/>
                <a:cs typeface="Times New Roman"/>
                <a:sym typeface="Times New Roman"/>
              </a:rPr>
              <a:t>Demonstrează o conduită adecvată statutului de elev, dezvoltând comportamente și atitudini prin  care să se asigure un climat propice mediului de învățare. !!!</a:t>
            </a:r>
            <a:endParaRPr sz="1400" dirty="0">
              <a:solidFill>
                <a:schemeClr val="tx1"/>
              </a:solidFill>
              <a:latin typeface="Times New Roman"/>
              <a:ea typeface="Times New Roman"/>
              <a:cs typeface="Times New Roman"/>
              <a:sym typeface="Times New Roman"/>
            </a:endParaRPr>
          </a:p>
          <a:p>
            <a:pPr marL="457200" marR="1015492" lvl="0" indent="-317500" algn="l" rtl="0">
              <a:lnSpc>
                <a:spcPct val="96628"/>
              </a:lnSpc>
              <a:spcBef>
                <a:spcPts val="0"/>
              </a:spcBef>
              <a:spcAft>
                <a:spcPts val="0"/>
              </a:spcAft>
              <a:buClr>
                <a:srgbClr val="FF0000"/>
              </a:buClr>
              <a:buSzPts val="1400"/>
              <a:buFont typeface="Times New Roman"/>
              <a:buAutoNum type="arabicPeriod"/>
            </a:pPr>
            <a:r>
              <a:rPr lang="ru" sz="1400" dirty="0">
                <a:solidFill>
                  <a:schemeClr val="tx1"/>
                </a:solidFill>
                <a:latin typeface="Times New Roman"/>
                <a:ea typeface="Times New Roman"/>
                <a:cs typeface="Times New Roman"/>
                <a:sym typeface="Times New Roman"/>
              </a:rPr>
              <a:t>Nu comunică altor persoane datele de conectare la platforma destinată învățământului prin  intermediul tehnologiei și al internetului. !!!</a:t>
            </a:r>
            <a:endParaRPr sz="1400" dirty="0">
              <a:solidFill>
                <a:schemeClr val="tx1"/>
              </a:solidFill>
              <a:latin typeface="Times New Roman"/>
              <a:ea typeface="Times New Roman"/>
              <a:cs typeface="Times New Roman"/>
              <a:sym typeface="Times New Roman"/>
            </a:endParaRPr>
          </a:p>
          <a:p>
            <a:pPr marL="457200" marR="848282" lvl="0" indent="-317500" algn="l" rtl="0">
              <a:lnSpc>
                <a:spcPct val="96627"/>
              </a:lnSpc>
              <a:spcBef>
                <a:spcPts val="0"/>
              </a:spcBef>
              <a:spcAft>
                <a:spcPts val="0"/>
              </a:spcAft>
              <a:buClr>
                <a:schemeClr val="dk1"/>
              </a:buClr>
              <a:buSzPts val="1400"/>
              <a:buFont typeface="Times New Roman"/>
              <a:buAutoNum type="arabicPeriod"/>
            </a:pPr>
            <a:r>
              <a:rPr lang="ru" sz="1400" i="1" dirty="0">
                <a:solidFill>
                  <a:schemeClr val="tx1"/>
                </a:solidFill>
                <a:latin typeface="Times New Roman"/>
                <a:ea typeface="Times New Roman"/>
                <a:cs typeface="Times New Roman"/>
                <a:sym typeface="Times New Roman"/>
              </a:rPr>
              <a:t>N</a:t>
            </a:r>
            <a:r>
              <a:rPr lang="ru" sz="1400" dirty="0">
                <a:solidFill>
                  <a:schemeClr val="tx1"/>
                </a:solidFill>
                <a:latin typeface="Times New Roman"/>
                <a:ea typeface="Times New Roman"/>
                <a:cs typeface="Times New Roman"/>
                <a:sym typeface="Times New Roman"/>
              </a:rPr>
              <a:t>u înregistrează activitatea desfășurată în mediul online, în conformitate cu legislația privind  protecția datelor cu caracter personal. </a:t>
            </a:r>
            <a:endParaRPr sz="1400" dirty="0">
              <a:solidFill>
                <a:schemeClr val="tx1"/>
              </a:solidFill>
              <a:latin typeface="Times New Roman"/>
              <a:ea typeface="Times New Roman"/>
              <a:cs typeface="Times New Roman"/>
              <a:sym typeface="Times New Roman"/>
            </a:endParaRPr>
          </a:p>
          <a:p>
            <a:pPr marL="457200" marR="596671" lvl="0" indent="-317500" algn="l" rtl="0">
              <a:lnSpc>
                <a:spcPct val="95795"/>
              </a:lnSpc>
              <a:spcBef>
                <a:spcPts val="8"/>
              </a:spcBef>
              <a:spcAft>
                <a:spcPts val="0"/>
              </a:spcAft>
              <a:buClr>
                <a:srgbClr val="FF0000"/>
              </a:buClr>
              <a:buSzPts val="1400"/>
              <a:buFont typeface="Times New Roman"/>
              <a:buAutoNum type="arabicPeriod"/>
            </a:pPr>
            <a:r>
              <a:rPr lang="ru" sz="1400" dirty="0">
                <a:solidFill>
                  <a:schemeClr val="tx1"/>
                </a:solidFill>
                <a:latin typeface="Times New Roman"/>
                <a:ea typeface="Times New Roman"/>
                <a:cs typeface="Times New Roman"/>
                <a:sym typeface="Times New Roman"/>
              </a:rPr>
              <a:t>Are obligația de a participa la activitățile desfășurate prin intermediul tehnologiei și al  internetului; în caz contrar, elevul este considerat absent și se consemnează absența în catalog, cu  </a:t>
            </a:r>
            <a:r>
              <a:rPr lang="ru" sz="1400" u="sng" dirty="0">
                <a:solidFill>
                  <a:schemeClr val="tx1"/>
                </a:solidFill>
                <a:latin typeface="Times New Roman"/>
                <a:ea typeface="Times New Roman"/>
                <a:cs typeface="Times New Roman"/>
                <a:sym typeface="Times New Roman"/>
              </a:rPr>
              <a:t>excepția situațiilor justificate.</a:t>
            </a:r>
            <a:r>
              <a:rPr lang="ru" sz="1400" dirty="0">
                <a:solidFill>
                  <a:schemeClr val="tx1"/>
                </a:solidFill>
                <a:latin typeface="Times New Roman"/>
                <a:ea typeface="Times New Roman"/>
                <a:cs typeface="Times New Roman"/>
                <a:sym typeface="Times New Roman"/>
              </a:rPr>
              <a:t> !!!</a:t>
            </a:r>
            <a:endParaRPr sz="1400" dirty="0">
              <a:solidFill>
                <a:schemeClr val="tx1"/>
              </a:solidFill>
              <a:latin typeface="Times New Roman"/>
              <a:ea typeface="Times New Roman"/>
              <a:cs typeface="Times New Roman"/>
              <a:sym typeface="Times New Roman"/>
            </a:endParaRPr>
          </a:p>
          <a:p>
            <a:pPr marL="0" marR="1803223" lvl="0" indent="0" algn="l" rtl="0">
              <a:lnSpc>
                <a:spcPct val="100000"/>
              </a:lnSpc>
              <a:spcBef>
                <a:spcPts val="1000"/>
              </a:spcBef>
              <a:spcAft>
                <a:spcPts val="0"/>
              </a:spcAft>
              <a:buClr>
                <a:schemeClr val="dk1"/>
              </a:buClr>
              <a:buSzPts val="1100"/>
              <a:buFont typeface="Arial"/>
              <a:buNone/>
            </a:pPr>
            <a:r>
              <a:rPr lang="ru" sz="1400" b="1" dirty="0">
                <a:solidFill>
                  <a:schemeClr val="tx1"/>
                </a:solidFill>
                <a:latin typeface="Times New Roman"/>
                <a:ea typeface="Times New Roman"/>
                <a:cs typeface="Times New Roman"/>
                <a:sym typeface="Times New Roman"/>
              </a:rPr>
              <a:t>Părinții/ părintele/ reprezentantul legal al copilului </a:t>
            </a:r>
            <a:endParaRPr sz="1400" b="1" dirty="0">
              <a:solidFill>
                <a:schemeClr val="tx1"/>
              </a:solidFill>
              <a:latin typeface="Times New Roman"/>
              <a:ea typeface="Times New Roman"/>
              <a:cs typeface="Times New Roman"/>
              <a:sym typeface="Times New Roman"/>
            </a:endParaRPr>
          </a:p>
          <a:p>
            <a:pPr marL="457200" lvl="0" indent="-317500" algn="l" rtl="0">
              <a:lnSpc>
                <a:spcPct val="100000"/>
              </a:lnSpc>
              <a:spcBef>
                <a:spcPts val="160"/>
              </a:spcBef>
              <a:spcAft>
                <a:spcPts val="0"/>
              </a:spcAft>
              <a:buClr>
                <a:srgbClr val="FF0000"/>
              </a:buClr>
              <a:buSzPts val="1400"/>
              <a:buFont typeface="Times New Roman"/>
              <a:buAutoNum type="arabicPeriod"/>
            </a:pPr>
            <a:r>
              <a:rPr lang="ru" sz="1400" dirty="0">
                <a:solidFill>
                  <a:schemeClr val="tx1"/>
                </a:solidFill>
                <a:latin typeface="Times New Roman"/>
                <a:ea typeface="Times New Roman"/>
                <a:cs typeface="Times New Roman"/>
                <a:sym typeface="Times New Roman"/>
              </a:rPr>
              <a:t>Asigură prezența elevului la orele predate la distanță / online. !!!</a:t>
            </a:r>
            <a:endParaRPr sz="1400" dirty="0">
              <a:solidFill>
                <a:schemeClr val="tx1"/>
              </a:solidFill>
              <a:latin typeface="Times New Roman"/>
              <a:ea typeface="Times New Roman"/>
              <a:cs typeface="Times New Roman"/>
              <a:sym typeface="Times New Roman"/>
            </a:endParaRPr>
          </a:p>
          <a:p>
            <a:pPr marL="457200" lvl="0" indent="-317500" algn="l" rtl="0">
              <a:lnSpc>
                <a:spcPct val="100000"/>
              </a:lnSpc>
              <a:spcBef>
                <a:spcPts val="0"/>
              </a:spcBef>
              <a:spcAft>
                <a:spcPts val="0"/>
              </a:spcAft>
              <a:buClr>
                <a:schemeClr val="dk1"/>
              </a:buClr>
              <a:buSzPts val="1400"/>
              <a:buFont typeface="Times New Roman"/>
              <a:buAutoNum type="arabicPeriod"/>
            </a:pPr>
            <a:r>
              <a:rPr lang="ru" sz="1400" dirty="0">
                <a:solidFill>
                  <a:schemeClr val="tx1"/>
                </a:solidFill>
                <a:latin typeface="Times New Roman"/>
                <a:ea typeface="Times New Roman"/>
                <a:cs typeface="Times New Roman"/>
                <a:sym typeface="Times New Roman"/>
              </a:rPr>
              <a:t>Ghidează implicarea elevului în activitățile educaționale livrate la distanță / online. </a:t>
            </a:r>
            <a:endParaRPr sz="1400" dirty="0">
              <a:solidFill>
                <a:schemeClr val="tx1"/>
              </a:solidFill>
              <a:latin typeface="Times New Roman"/>
              <a:ea typeface="Times New Roman"/>
              <a:cs typeface="Times New Roman"/>
              <a:sym typeface="Times New Roman"/>
            </a:endParaRPr>
          </a:p>
          <a:p>
            <a:pPr marL="0" lvl="0" indent="0" algn="l" rtl="0">
              <a:lnSpc>
                <a:spcPct val="100000"/>
              </a:lnSpc>
              <a:spcBef>
                <a:spcPts val="0"/>
              </a:spcBef>
              <a:spcAft>
                <a:spcPts val="0"/>
              </a:spcAft>
              <a:buNone/>
            </a:pPr>
            <a:r>
              <a:rPr lang="ru" sz="1400" u="sng" dirty="0">
                <a:solidFill>
                  <a:schemeClr val="tx1"/>
                </a:solidFill>
                <a:latin typeface="Times New Roman"/>
                <a:ea typeface="Times New Roman"/>
                <a:cs typeface="Times New Roman"/>
                <a:sym typeface="Times New Roman"/>
              </a:rPr>
              <a:t>Solicităm organizarea ședințelor cu părinții în cadrul cărora vor fi discutate / explicate atribuțiile părinților și elevilor în cadrul procesului de instruire conform celor 7 Modele - Ordinul MECC nr. 1131 din 2020 și Regulamentului Tip. </a:t>
            </a:r>
            <a:endParaRPr sz="1400" u="sng" dirty="0">
              <a:solidFill>
                <a:schemeClr val="tx1"/>
              </a:solidFill>
              <a:latin typeface="Times New Roman"/>
              <a:ea typeface="Times New Roman"/>
              <a:cs typeface="Times New Roman"/>
              <a:sym typeface="Times New Roman"/>
            </a:endParaRPr>
          </a:p>
          <a:p>
            <a:pPr marL="0" marR="841273" lvl="0" indent="0" algn="l" rtl="0">
              <a:lnSpc>
                <a:spcPct val="100000"/>
              </a:lnSpc>
              <a:spcBef>
                <a:spcPts val="0"/>
              </a:spcBef>
              <a:spcAft>
                <a:spcPts val="0"/>
              </a:spcAft>
              <a:buNone/>
            </a:pPr>
            <a:endParaRPr sz="1400" b="1" dirty="0">
              <a:solidFill>
                <a:schemeClr val="tx1"/>
              </a:solidFill>
              <a:latin typeface="Times New Roman"/>
              <a:ea typeface="Times New Roman"/>
              <a:cs typeface="Times New Roman"/>
              <a:sym typeface="Times New Roman"/>
            </a:endParaRPr>
          </a:p>
          <a:p>
            <a:pPr marL="0" lvl="0" indent="0" algn="l" rtl="0">
              <a:spcBef>
                <a:spcPts val="0"/>
              </a:spcBef>
              <a:spcAft>
                <a:spcPts val="0"/>
              </a:spcAft>
              <a:buNone/>
            </a:pPr>
            <a:endParaRPr sz="1400" b="1" dirty="0">
              <a:solidFill>
                <a:schemeClr val="tx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3336</Words>
  <Application>Microsoft Office PowerPoint</Application>
  <PresentationFormat>Экран (16:9)</PresentationFormat>
  <Paragraphs>182</Paragraphs>
  <Slides>21</Slides>
  <Notes>21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Arial</vt:lpstr>
      <vt:lpstr>Courier New</vt:lpstr>
      <vt:lpstr>Times New Roman</vt:lpstr>
      <vt:lpstr>Simple Light</vt:lpstr>
      <vt:lpstr>SECURITATEA ONLINE</vt:lpstr>
      <vt:lpstr>Noțiuni de bază - Ordinul MECC nr. 1069 din 06.10.2020</vt:lpstr>
      <vt:lpstr>Cifre- Centrul internațional ”La Strada”</vt:lpstr>
      <vt:lpstr>Презентация PowerPoint</vt:lpstr>
      <vt:lpstr>Acte normative - proces educațional online</vt:lpstr>
      <vt:lpstr>   Competențe necesare cadrelor didactice pentru implementarea învățării mixte   </vt:lpstr>
      <vt:lpstr>Ordinul MECC nr. 1131 din 13.10.2020</vt:lpstr>
      <vt:lpstr>Ordinul MECC nr. 1131 din 13.10.2020</vt:lpstr>
      <vt:lpstr>Ordinul MECC nr. 1131 din 13.10.2020</vt:lpstr>
      <vt:lpstr>Ordinul MECC nr. 1131 din 13.10.2020 </vt:lpstr>
      <vt:lpstr>Ordinul MECC nr. 1069 din 06.10.2020</vt:lpstr>
      <vt:lpstr>Ordinul MECC nr. 1069 din 06.10.2020</vt:lpstr>
      <vt:lpstr>Ordinul MECC nr. 1069 din 06.10.2020 </vt:lpstr>
      <vt:lpstr>Ordinul MECC nr. 1069 din 06.10.2020 3.5. În condițiile procesului educaţional la distanţă, dirigintele examinează toate cazurile suspecte de violenţă faţă de copil în mediul virtual şi, în funcţie de situaţia identificată, va aplica următoarele strategii de intervenție, conform scenariilor descrise mai jos:  </vt:lpstr>
      <vt:lpstr>Ordinul MECC nr. 1069 din 06.10.2020 3.5. În condițiile procesului educaţional la distanţă, dirigintele examinează toate cazurile suspecte de violenţă faţă de copil în mediul virtual şi, în funcţie de situaţia identificată, va aplica următoarele strategii de intervenție, conform scenariilor descrise mai jos:  </vt:lpstr>
      <vt:lpstr>Ordinul MECC nr. 1069 din 06.10.2020 3.5. În condițiile procesului educaţional la distanţă, dirigintele examinează toate cazurile suspecte de violenţă faţă de copil în mediul virtual şi, în funcţie de situaţia identificată, va aplica următoarele strategii de intervenție, conform scenariilor descrise mai jos:  </vt:lpstr>
      <vt:lpstr>Ordinul MECC nr. 1069 din 06.10.2020 3.5. În condițiile procesului educaţional la distanţă, dirigintele examinează toate cazurile suspecte de violenţă faţă de copil în mediul virtual şi, în funcţie de situaţia identificată, va aplica următoarele strategii de intervenție, conform scenariilor descrise mai jos:  </vt:lpstr>
      <vt:lpstr>Ordinul MECC nr. 1069 din 06.10.2020 3.5. În condițiile procesului educaţional la distanţă, dirigintele examinează toate cazurile suspecte de violenţă faţă de copil în mediul virtual şi, în funcţie de situaţia identificată, va aplica următoarele strategii de intervenție, conform scenariilor descrise mai jos:  </vt:lpstr>
      <vt:lpstr>Ordinul MECC nr. 1069 din 06.10.2020 </vt:lpstr>
      <vt:lpstr>Ordinul MECC nr. 1069 din 06.10.2020 </vt:lpstr>
      <vt:lpstr>Ordinul MECC nr. 1069 din 06.10.2020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SECURITATEA ONLINE</dc:title>
  <cp:lastModifiedBy>User</cp:lastModifiedBy>
  <cp:revision>4</cp:revision>
  <dcterms:modified xsi:type="dcterms:W3CDTF">2021-04-15T12:25:01Z</dcterms:modified>
</cp:coreProperties>
</file>